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5" r:id="rId10"/>
    <p:sldId id="264" r:id="rId11"/>
    <p:sldId id="267" r:id="rId12"/>
    <p:sldId id="268" r:id="rId13"/>
    <p:sldId id="269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28895-C449-4577-9BF2-9089034B5FE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F966CDE-5B35-42BF-9339-DB92BA138FC8}">
      <dgm:prSet phldrT="[文本]"/>
      <dgm:spPr/>
      <dgm:t>
        <a:bodyPr/>
        <a:lstStyle/>
        <a:p>
          <a:r>
            <a:rPr lang="en-US" altLang="zh-CN" dirty="0" smtClean="0"/>
            <a:t>Publish a Product</a:t>
          </a:r>
          <a:endParaRPr lang="zh-CN" altLang="en-US" dirty="0"/>
        </a:p>
      </dgm:t>
    </dgm:pt>
    <dgm:pt modelId="{8AF6D395-487C-4D2D-9129-2F50C5FDC1A3}" type="parTrans" cxnId="{255AD157-7A13-4D91-96CB-2545B0D396E3}">
      <dgm:prSet/>
      <dgm:spPr/>
      <dgm:t>
        <a:bodyPr/>
        <a:lstStyle/>
        <a:p>
          <a:endParaRPr lang="zh-CN" altLang="en-US"/>
        </a:p>
      </dgm:t>
    </dgm:pt>
    <dgm:pt modelId="{58E088A8-074F-4DD6-9150-BFC4E3739C49}" type="sibTrans" cxnId="{255AD157-7A13-4D91-96CB-2545B0D396E3}">
      <dgm:prSet/>
      <dgm:spPr/>
      <dgm:t>
        <a:bodyPr/>
        <a:lstStyle/>
        <a:p>
          <a:endParaRPr lang="zh-CN" altLang="en-US"/>
        </a:p>
      </dgm:t>
    </dgm:pt>
    <dgm:pt modelId="{DB36357B-2578-43C9-9E8F-FAE6E2F1F1B2}">
      <dgm:prSet phldrT="[文本]"/>
      <dgm:spPr/>
      <dgm:t>
        <a:bodyPr/>
        <a:lstStyle/>
        <a:p>
          <a:r>
            <a:rPr lang="en-US" altLang="zh-CN" dirty="0" smtClean="0"/>
            <a:t>Identify the potential Users</a:t>
          </a:r>
          <a:endParaRPr lang="zh-CN" altLang="en-US" dirty="0"/>
        </a:p>
      </dgm:t>
    </dgm:pt>
    <dgm:pt modelId="{4E84DB3E-FD48-4213-817A-C2615EA11684}" type="parTrans" cxnId="{37C43A2E-FC1B-4341-A411-D181668515B5}">
      <dgm:prSet/>
      <dgm:spPr/>
      <dgm:t>
        <a:bodyPr/>
        <a:lstStyle/>
        <a:p>
          <a:endParaRPr lang="zh-CN" altLang="en-US"/>
        </a:p>
      </dgm:t>
    </dgm:pt>
    <dgm:pt modelId="{DC8FCD8B-D515-4FA9-8C9A-E58D32F5C3D9}" type="sibTrans" cxnId="{37C43A2E-FC1B-4341-A411-D181668515B5}">
      <dgm:prSet/>
      <dgm:spPr/>
      <dgm:t>
        <a:bodyPr/>
        <a:lstStyle/>
        <a:p>
          <a:endParaRPr lang="zh-CN" altLang="en-US"/>
        </a:p>
      </dgm:t>
    </dgm:pt>
    <dgm:pt modelId="{FB3CB098-BA32-4004-8888-DAC121A0DF69}">
      <dgm:prSet phldrT="[文本]"/>
      <dgm:spPr/>
      <dgm:t>
        <a:bodyPr/>
        <a:lstStyle/>
        <a:p>
          <a:r>
            <a:rPr lang="en-US" altLang="zh-CN" dirty="0" smtClean="0"/>
            <a:t>Find the right media</a:t>
          </a:r>
          <a:endParaRPr lang="zh-CN" altLang="en-US" dirty="0"/>
        </a:p>
      </dgm:t>
    </dgm:pt>
    <dgm:pt modelId="{C5F755FE-1E77-424C-827D-EBEBB25E157F}" type="parTrans" cxnId="{4A25D041-CD60-4478-8992-DFD681AE6608}">
      <dgm:prSet/>
      <dgm:spPr/>
      <dgm:t>
        <a:bodyPr/>
        <a:lstStyle/>
        <a:p>
          <a:endParaRPr lang="zh-CN" altLang="en-US"/>
        </a:p>
      </dgm:t>
    </dgm:pt>
    <dgm:pt modelId="{6AD5DFA4-3D34-4A47-8356-29824B3FA713}" type="sibTrans" cxnId="{4A25D041-CD60-4478-8992-DFD681AE6608}">
      <dgm:prSet/>
      <dgm:spPr/>
      <dgm:t>
        <a:bodyPr/>
        <a:lstStyle/>
        <a:p>
          <a:endParaRPr lang="zh-CN" altLang="en-US"/>
        </a:p>
      </dgm:t>
    </dgm:pt>
    <dgm:pt modelId="{B8DE25B0-8B20-405C-9D43-6D2739229FAF}">
      <dgm:prSet phldrT="[文本]"/>
      <dgm:spPr/>
      <dgm:t>
        <a:bodyPr/>
        <a:lstStyle/>
        <a:p>
          <a:r>
            <a:rPr lang="en-US" altLang="zh-CN" dirty="0" smtClean="0"/>
            <a:t>Get Feedbacks from the result</a:t>
          </a:r>
          <a:endParaRPr lang="zh-CN" altLang="en-US" dirty="0"/>
        </a:p>
      </dgm:t>
    </dgm:pt>
    <dgm:pt modelId="{B524EEB9-25C1-427B-99DE-528863CFA705}" type="parTrans" cxnId="{04CFF454-AD40-40B4-BFE3-5A2AFA62DBC2}">
      <dgm:prSet/>
      <dgm:spPr/>
      <dgm:t>
        <a:bodyPr/>
        <a:lstStyle/>
        <a:p>
          <a:endParaRPr lang="zh-CN" altLang="en-US"/>
        </a:p>
      </dgm:t>
    </dgm:pt>
    <dgm:pt modelId="{DA4B9ED9-56FD-4D31-AC5C-594BB2801C5A}" type="sibTrans" cxnId="{04CFF454-AD40-40B4-BFE3-5A2AFA62DBC2}">
      <dgm:prSet/>
      <dgm:spPr/>
      <dgm:t>
        <a:bodyPr/>
        <a:lstStyle/>
        <a:p>
          <a:endParaRPr lang="zh-CN" altLang="en-US"/>
        </a:p>
      </dgm:t>
    </dgm:pt>
    <dgm:pt modelId="{239A26B3-0E3B-4FB9-8B9B-99BF5F7DBEC7}">
      <dgm:prSet phldrT="[文本]"/>
      <dgm:spPr/>
      <dgm:t>
        <a:bodyPr/>
        <a:lstStyle/>
        <a:p>
          <a:r>
            <a:rPr lang="en-US" altLang="zh-CN" dirty="0" smtClean="0"/>
            <a:t>Optimize the Product functions</a:t>
          </a:r>
          <a:endParaRPr lang="zh-CN" altLang="en-US" dirty="0"/>
        </a:p>
      </dgm:t>
    </dgm:pt>
    <dgm:pt modelId="{9C930440-9CB7-44AD-B645-CC52A08E15FF}" type="parTrans" cxnId="{46A6B8FB-7F63-427D-9849-C4E922B2BEF5}">
      <dgm:prSet/>
      <dgm:spPr/>
      <dgm:t>
        <a:bodyPr/>
        <a:lstStyle/>
        <a:p>
          <a:endParaRPr lang="zh-CN" altLang="en-US"/>
        </a:p>
      </dgm:t>
    </dgm:pt>
    <dgm:pt modelId="{B7882322-6429-4030-9C79-3AAA61F37414}" type="sibTrans" cxnId="{46A6B8FB-7F63-427D-9849-C4E922B2BEF5}">
      <dgm:prSet/>
      <dgm:spPr/>
      <dgm:t>
        <a:bodyPr/>
        <a:lstStyle/>
        <a:p>
          <a:endParaRPr lang="zh-CN" altLang="en-US"/>
        </a:p>
      </dgm:t>
    </dgm:pt>
    <dgm:pt modelId="{2C326FBF-5A4E-4D56-B7C0-5B2A5599E5B0}" type="pres">
      <dgm:prSet presAssocID="{55328895-C449-4577-9BF2-9089034B5F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AD7EE4-24BE-4118-9808-5BF0BEDE3FF8}" type="pres">
      <dgm:prSet presAssocID="{FF966CDE-5B35-42BF-9339-DB92BA138F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959A72-317B-4390-999C-C305D08182D9}" type="pres">
      <dgm:prSet presAssocID="{58E088A8-074F-4DD6-9150-BFC4E3739C49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B26805AB-78F1-4D82-98A8-D9AB3490F99C}" type="pres">
      <dgm:prSet presAssocID="{58E088A8-074F-4DD6-9150-BFC4E3739C49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243A62AA-E0F5-4D48-A7DA-43E10A199989}" type="pres">
      <dgm:prSet presAssocID="{DB36357B-2578-43C9-9E8F-FAE6E2F1F1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72ACCF-2924-415B-ABC4-C763CCD8F6BE}" type="pres">
      <dgm:prSet presAssocID="{DC8FCD8B-D515-4FA9-8C9A-E58D32F5C3D9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EC7DCF93-A74A-4D27-B319-5738693696F3}" type="pres">
      <dgm:prSet presAssocID="{DC8FCD8B-D515-4FA9-8C9A-E58D32F5C3D9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3598D09F-6DBE-4E24-9BF8-B44E632668A5}" type="pres">
      <dgm:prSet presAssocID="{FB3CB098-BA32-4004-8888-DAC121A0DF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605903-6DBD-4DF1-A463-379AF026AF97}" type="pres">
      <dgm:prSet presAssocID="{6AD5DFA4-3D34-4A47-8356-29824B3FA713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5DAA998E-92A8-4004-93BB-E9613AB40B2C}" type="pres">
      <dgm:prSet presAssocID="{6AD5DFA4-3D34-4A47-8356-29824B3FA713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33DCA498-AE7A-4C96-9E47-194D57208385}" type="pres">
      <dgm:prSet presAssocID="{B8DE25B0-8B20-405C-9D43-6D2739229F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CDF024-8EFD-4A8B-88C8-1EE517363D3D}" type="pres">
      <dgm:prSet presAssocID="{DA4B9ED9-56FD-4D31-AC5C-594BB2801C5A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BB104DD8-67EF-495F-A040-BB4194E5B98F}" type="pres">
      <dgm:prSet presAssocID="{DA4B9ED9-56FD-4D31-AC5C-594BB2801C5A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22C233CB-1134-497E-A096-8EA52B652459}" type="pres">
      <dgm:prSet presAssocID="{239A26B3-0E3B-4FB9-8B9B-99BF5F7DBE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62DD51-AFDD-4B09-AA00-837ABBABD0C3}" type="pres">
      <dgm:prSet presAssocID="{B7882322-6429-4030-9C79-3AAA61F37414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F6285788-FDCE-41AF-B716-E9206F4D6980}" type="pres">
      <dgm:prSet presAssocID="{B7882322-6429-4030-9C79-3AAA61F37414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9A53E519-92C2-4C9E-A33C-A1D0C464C0DE}" type="presOf" srcId="{239A26B3-0E3B-4FB9-8B9B-99BF5F7DBEC7}" destId="{22C233CB-1134-497E-A096-8EA52B652459}" srcOrd="0" destOrd="0" presId="urn:microsoft.com/office/officeart/2005/8/layout/cycle2"/>
    <dgm:cxn modelId="{70D6C3D7-88B2-4B68-BA36-419400C6BBCC}" type="presOf" srcId="{58E088A8-074F-4DD6-9150-BFC4E3739C49}" destId="{92959A72-317B-4390-999C-C305D08182D9}" srcOrd="0" destOrd="0" presId="urn:microsoft.com/office/officeart/2005/8/layout/cycle2"/>
    <dgm:cxn modelId="{1DF91E4A-3725-4E62-9088-F0E404C4774A}" type="presOf" srcId="{6AD5DFA4-3D34-4A47-8356-29824B3FA713}" destId="{4F605903-6DBD-4DF1-A463-379AF026AF97}" srcOrd="0" destOrd="0" presId="urn:microsoft.com/office/officeart/2005/8/layout/cycle2"/>
    <dgm:cxn modelId="{04CFF454-AD40-40B4-BFE3-5A2AFA62DBC2}" srcId="{55328895-C449-4577-9BF2-9089034B5FEE}" destId="{B8DE25B0-8B20-405C-9D43-6D2739229FAF}" srcOrd="3" destOrd="0" parTransId="{B524EEB9-25C1-427B-99DE-528863CFA705}" sibTransId="{DA4B9ED9-56FD-4D31-AC5C-594BB2801C5A}"/>
    <dgm:cxn modelId="{3134A503-B6A2-4AD6-83D7-38734F577130}" type="presOf" srcId="{58E088A8-074F-4DD6-9150-BFC4E3739C49}" destId="{B26805AB-78F1-4D82-98A8-D9AB3490F99C}" srcOrd="1" destOrd="0" presId="urn:microsoft.com/office/officeart/2005/8/layout/cycle2"/>
    <dgm:cxn modelId="{F75A99FD-7C66-4CEB-9B8A-C0AD1EA37661}" type="presOf" srcId="{B8DE25B0-8B20-405C-9D43-6D2739229FAF}" destId="{33DCA498-AE7A-4C96-9E47-194D57208385}" srcOrd="0" destOrd="0" presId="urn:microsoft.com/office/officeart/2005/8/layout/cycle2"/>
    <dgm:cxn modelId="{03BBBDB2-A568-4B6D-9ABE-923A5396CD82}" type="presOf" srcId="{DA4B9ED9-56FD-4D31-AC5C-594BB2801C5A}" destId="{BB104DD8-67EF-495F-A040-BB4194E5B98F}" srcOrd="1" destOrd="0" presId="urn:microsoft.com/office/officeart/2005/8/layout/cycle2"/>
    <dgm:cxn modelId="{E425DE97-F79F-4471-A8C5-B1E60AC55EC1}" type="presOf" srcId="{B7882322-6429-4030-9C79-3AAA61F37414}" destId="{8F62DD51-AFDD-4B09-AA00-837ABBABD0C3}" srcOrd="0" destOrd="0" presId="urn:microsoft.com/office/officeart/2005/8/layout/cycle2"/>
    <dgm:cxn modelId="{2F734518-10A3-474F-BD03-2D471A30D202}" type="presOf" srcId="{55328895-C449-4577-9BF2-9089034B5FEE}" destId="{2C326FBF-5A4E-4D56-B7C0-5B2A5599E5B0}" srcOrd="0" destOrd="0" presId="urn:microsoft.com/office/officeart/2005/8/layout/cycle2"/>
    <dgm:cxn modelId="{E54E78B6-14FC-4E92-9B91-8D4B48DBE010}" type="presOf" srcId="{6AD5DFA4-3D34-4A47-8356-29824B3FA713}" destId="{5DAA998E-92A8-4004-93BB-E9613AB40B2C}" srcOrd="1" destOrd="0" presId="urn:microsoft.com/office/officeart/2005/8/layout/cycle2"/>
    <dgm:cxn modelId="{34171A2F-CA9B-43BD-B3BB-1163A5B5E5D7}" type="presOf" srcId="{DC8FCD8B-D515-4FA9-8C9A-E58D32F5C3D9}" destId="{EC7DCF93-A74A-4D27-B319-5738693696F3}" srcOrd="1" destOrd="0" presId="urn:microsoft.com/office/officeart/2005/8/layout/cycle2"/>
    <dgm:cxn modelId="{37C43A2E-FC1B-4341-A411-D181668515B5}" srcId="{55328895-C449-4577-9BF2-9089034B5FEE}" destId="{DB36357B-2578-43C9-9E8F-FAE6E2F1F1B2}" srcOrd="1" destOrd="0" parTransId="{4E84DB3E-FD48-4213-817A-C2615EA11684}" sibTransId="{DC8FCD8B-D515-4FA9-8C9A-E58D32F5C3D9}"/>
    <dgm:cxn modelId="{F2A6E26B-56E5-4ACA-ABBF-42FDD34CEF60}" type="presOf" srcId="{FB3CB098-BA32-4004-8888-DAC121A0DF69}" destId="{3598D09F-6DBE-4E24-9BF8-B44E632668A5}" srcOrd="0" destOrd="0" presId="urn:microsoft.com/office/officeart/2005/8/layout/cycle2"/>
    <dgm:cxn modelId="{4A25D041-CD60-4478-8992-DFD681AE6608}" srcId="{55328895-C449-4577-9BF2-9089034B5FEE}" destId="{FB3CB098-BA32-4004-8888-DAC121A0DF69}" srcOrd="2" destOrd="0" parTransId="{C5F755FE-1E77-424C-827D-EBEBB25E157F}" sibTransId="{6AD5DFA4-3D34-4A47-8356-29824B3FA713}"/>
    <dgm:cxn modelId="{BCFFAD7A-6612-4D92-A70A-5E26397F682C}" type="presOf" srcId="{DA4B9ED9-56FD-4D31-AC5C-594BB2801C5A}" destId="{5CCDF024-8EFD-4A8B-88C8-1EE517363D3D}" srcOrd="0" destOrd="0" presId="urn:microsoft.com/office/officeart/2005/8/layout/cycle2"/>
    <dgm:cxn modelId="{46A6B8FB-7F63-427D-9849-C4E922B2BEF5}" srcId="{55328895-C449-4577-9BF2-9089034B5FEE}" destId="{239A26B3-0E3B-4FB9-8B9B-99BF5F7DBEC7}" srcOrd="4" destOrd="0" parTransId="{9C930440-9CB7-44AD-B645-CC52A08E15FF}" sibTransId="{B7882322-6429-4030-9C79-3AAA61F37414}"/>
    <dgm:cxn modelId="{255AD157-7A13-4D91-96CB-2545B0D396E3}" srcId="{55328895-C449-4577-9BF2-9089034B5FEE}" destId="{FF966CDE-5B35-42BF-9339-DB92BA138FC8}" srcOrd="0" destOrd="0" parTransId="{8AF6D395-487C-4D2D-9129-2F50C5FDC1A3}" sibTransId="{58E088A8-074F-4DD6-9150-BFC4E3739C49}"/>
    <dgm:cxn modelId="{9EB6F1ED-42AD-45C5-AFDF-FC0BF7EF96E5}" type="presOf" srcId="{FF966CDE-5B35-42BF-9339-DB92BA138FC8}" destId="{32AD7EE4-24BE-4118-9808-5BF0BEDE3FF8}" srcOrd="0" destOrd="0" presId="urn:microsoft.com/office/officeart/2005/8/layout/cycle2"/>
    <dgm:cxn modelId="{F04213E5-667F-42A4-9068-C1FCC401AF4E}" type="presOf" srcId="{B7882322-6429-4030-9C79-3AAA61F37414}" destId="{F6285788-FDCE-41AF-B716-E9206F4D6980}" srcOrd="1" destOrd="0" presId="urn:microsoft.com/office/officeart/2005/8/layout/cycle2"/>
    <dgm:cxn modelId="{ADBD258D-061D-4018-92D3-9D6D87FB6CED}" type="presOf" srcId="{DB36357B-2578-43C9-9E8F-FAE6E2F1F1B2}" destId="{243A62AA-E0F5-4D48-A7DA-43E10A199989}" srcOrd="0" destOrd="0" presId="urn:microsoft.com/office/officeart/2005/8/layout/cycle2"/>
    <dgm:cxn modelId="{F133A143-63D9-472A-B933-1C91EACB6F54}" type="presOf" srcId="{DC8FCD8B-D515-4FA9-8C9A-E58D32F5C3D9}" destId="{3972ACCF-2924-415B-ABC4-C763CCD8F6BE}" srcOrd="0" destOrd="0" presId="urn:microsoft.com/office/officeart/2005/8/layout/cycle2"/>
    <dgm:cxn modelId="{EA5976BC-E54F-426F-B1C3-CD65F264A62C}" type="presParOf" srcId="{2C326FBF-5A4E-4D56-B7C0-5B2A5599E5B0}" destId="{32AD7EE4-24BE-4118-9808-5BF0BEDE3FF8}" srcOrd="0" destOrd="0" presId="urn:microsoft.com/office/officeart/2005/8/layout/cycle2"/>
    <dgm:cxn modelId="{9EBB8A7E-78FC-4639-B640-739F01930244}" type="presParOf" srcId="{2C326FBF-5A4E-4D56-B7C0-5B2A5599E5B0}" destId="{92959A72-317B-4390-999C-C305D08182D9}" srcOrd="1" destOrd="0" presId="urn:microsoft.com/office/officeart/2005/8/layout/cycle2"/>
    <dgm:cxn modelId="{0E157D00-6F43-4495-8818-ECC6B77F2582}" type="presParOf" srcId="{92959A72-317B-4390-999C-C305D08182D9}" destId="{B26805AB-78F1-4D82-98A8-D9AB3490F99C}" srcOrd="0" destOrd="0" presId="urn:microsoft.com/office/officeart/2005/8/layout/cycle2"/>
    <dgm:cxn modelId="{E545166F-9F6C-4511-9B24-00274DAB8A64}" type="presParOf" srcId="{2C326FBF-5A4E-4D56-B7C0-5B2A5599E5B0}" destId="{243A62AA-E0F5-4D48-A7DA-43E10A199989}" srcOrd="2" destOrd="0" presId="urn:microsoft.com/office/officeart/2005/8/layout/cycle2"/>
    <dgm:cxn modelId="{30AF04B6-3419-433F-8ACB-08809376D0FC}" type="presParOf" srcId="{2C326FBF-5A4E-4D56-B7C0-5B2A5599E5B0}" destId="{3972ACCF-2924-415B-ABC4-C763CCD8F6BE}" srcOrd="3" destOrd="0" presId="urn:microsoft.com/office/officeart/2005/8/layout/cycle2"/>
    <dgm:cxn modelId="{78C02C05-2074-4E4A-924A-B516F2327047}" type="presParOf" srcId="{3972ACCF-2924-415B-ABC4-C763CCD8F6BE}" destId="{EC7DCF93-A74A-4D27-B319-5738693696F3}" srcOrd="0" destOrd="0" presId="urn:microsoft.com/office/officeart/2005/8/layout/cycle2"/>
    <dgm:cxn modelId="{E399EBAD-12C6-4AB5-9245-9409FDD15880}" type="presParOf" srcId="{2C326FBF-5A4E-4D56-B7C0-5B2A5599E5B0}" destId="{3598D09F-6DBE-4E24-9BF8-B44E632668A5}" srcOrd="4" destOrd="0" presId="urn:microsoft.com/office/officeart/2005/8/layout/cycle2"/>
    <dgm:cxn modelId="{4815E589-CF9B-4C60-A23E-FC718522D6B0}" type="presParOf" srcId="{2C326FBF-5A4E-4D56-B7C0-5B2A5599E5B0}" destId="{4F605903-6DBD-4DF1-A463-379AF026AF97}" srcOrd="5" destOrd="0" presId="urn:microsoft.com/office/officeart/2005/8/layout/cycle2"/>
    <dgm:cxn modelId="{08E2854B-67E2-4552-9AA7-D69551A016E1}" type="presParOf" srcId="{4F605903-6DBD-4DF1-A463-379AF026AF97}" destId="{5DAA998E-92A8-4004-93BB-E9613AB40B2C}" srcOrd="0" destOrd="0" presId="urn:microsoft.com/office/officeart/2005/8/layout/cycle2"/>
    <dgm:cxn modelId="{BE646D37-E1C8-4205-938A-79341F12AD2B}" type="presParOf" srcId="{2C326FBF-5A4E-4D56-B7C0-5B2A5599E5B0}" destId="{33DCA498-AE7A-4C96-9E47-194D57208385}" srcOrd="6" destOrd="0" presId="urn:microsoft.com/office/officeart/2005/8/layout/cycle2"/>
    <dgm:cxn modelId="{00A01496-302F-429A-B7C1-ED888B76466B}" type="presParOf" srcId="{2C326FBF-5A4E-4D56-B7C0-5B2A5599E5B0}" destId="{5CCDF024-8EFD-4A8B-88C8-1EE517363D3D}" srcOrd="7" destOrd="0" presId="urn:microsoft.com/office/officeart/2005/8/layout/cycle2"/>
    <dgm:cxn modelId="{F1E7FD29-A25C-48F8-9F29-EE535097D4F8}" type="presParOf" srcId="{5CCDF024-8EFD-4A8B-88C8-1EE517363D3D}" destId="{BB104DD8-67EF-495F-A040-BB4194E5B98F}" srcOrd="0" destOrd="0" presId="urn:microsoft.com/office/officeart/2005/8/layout/cycle2"/>
    <dgm:cxn modelId="{0A6549E3-61C5-4F1F-8679-20024FF5BD3F}" type="presParOf" srcId="{2C326FBF-5A4E-4D56-B7C0-5B2A5599E5B0}" destId="{22C233CB-1134-497E-A096-8EA52B652459}" srcOrd="8" destOrd="0" presId="urn:microsoft.com/office/officeart/2005/8/layout/cycle2"/>
    <dgm:cxn modelId="{F35A746B-2568-4BFD-BABC-CC41EC978D35}" type="presParOf" srcId="{2C326FBF-5A4E-4D56-B7C0-5B2A5599E5B0}" destId="{8F62DD51-AFDD-4B09-AA00-837ABBABD0C3}" srcOrd="9" destOrd="0" presId="urn:microsoft.com/office/officeart/2005/8/layout/cycle2"/>
    <dgm:cxn modelId="{5BA1B309-879D-406D-89FC-ECC84AF69333}" type="presParOf" srcId="{8F62DD51-AFDD-4B09-AA00-837ABBABD0C3}" destId="{F6285788-FDCE-41AF-B716-E9206F4D69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9D104-801B-470D-8660-0E1290E75C7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B7C17249-AC21-4961-BF4E-5D66D16EFC27}">
      <dgm:prSet phldrT="[文本]"/>
      <dgm:spPr/>
      <dgm:t>
        <a:bodyPr/>
        <a:lstStyle/>
        <a:p>
          <a:r>
            <a:rPr lang="en-US" altLang="zh-CN" dirty="0" smtClean="0"/>
            <a:t>Publish a Product</a:t>
          </a:r>
          <a:endParaRPr lang="zh-CN" altLang="en-US" dirty="0"/>
        </a:p>
      </dgm:t>
    </dgm:pt>
    <dgm:pt modelId="{1FA93FC9-19F3-47B1-B108-D7E6B6EA9AE0}" type="parTrans" cxnId="{8B11D844-185E-49C4-9CEA-3E8585D00D00}">
      <dgm:prSet/>
      <dgm:spPr/>
      <dgm:t>
        <a:bodyPr/>
        <a:lstStyle/>
        <a:p>
          <a:endParaRPr lang="zh-CN" altLang="en-US"/>
        </a:p>
      </dgm:t>
    </dgm:pt>
    <dgm:pt modelId="{3C8BD825-7150-4ABF-AC80-5DEEBD55D4BD}" type="sibTrans" cxnId="{8B11D844-185E-49C4-9CEA-3E8585D00D00}">
      <dgm:prSet/>
      <dgm:spPr/>
      <dgm:t>
        <a:bodyPr/>
        <a:lstStyle/>
        <a:p>
          <a:endParaRPr lang="zh-CN" altLang="en-US"/>
        </a:p>
      </dgm:t>
    </dgm:pt>
    <dgm:pt modelId="{441191FA-2D61-4AD2-BC49-7C738FCC058B}">
      <dgm:prSet phldrT="[文本]"/>
      <dgm:spPr/>
      <dgm:t>
        <a:bodyPr/>
        <a:lstStyle/>
        <a:p>
          <a:r>
            <a:rPr lang="en-US" altLang="zh-CN" dirty="0" smtClean="0"/>
            <a:t>Offering to the Media</a:t>
          </a:r>
          <a:endParaRPr lang="zh-CN" altLang="en-US" dirty="0"/>
        </a:p>
      </dgm:t>
    </dgm:pt>
    <dgm:pt modelId="{F017467B-3122-4F0B-8249-96D1C7DEE319}" type="parTrans" cxnId="{F6F01030-2E7D-480E-8CEC-08E80F128D20}">
      <dgm:prSet/>
      <dgm:spPr/>
      <dgm:t>
        <a:bodyPr/>
        <a:lstStyle/>
        <a:p>
          <a:endParaRPr lang="zh-CN" altLang="en-US"/>
        </a:p>
      </dgm:t>
    </dgm:pt>
    <dgm:pt modelId="{31700855-FC23-429A-B57D-1E2B28D5D863}" type="sibTrans" cxnId="{F6F01030-2E7D-480E-8CEC-08E80F128D20}">
      <dgm:prSet/>
      <dgm:spPr/>
      <dgm:t>
        <a:bodyPr/>
        <a:lstStyle/>
        <a:p>
          <a:endParaRPr lang="zh-CN" altLang="en-US"/>
        </a:p>
      </dgm:t>
    </dgm:pt>
    <dgm:pt modelId="{38CACD8D-3F13-4A46-A8FF-FC3FAD82F640}">
      <dgm:prSet phldrT="[文本]"/>
      <dgm:spPr/>
      <dgm:t>
        <a:bodyPr/>
        <a:lstStyle/>
        <a:p>
          <a:r>
            <a:rPr lang="en-US" altLang="zh-CN" dirty="0" smtClean="0"/>
            <a:t>Analysis on the quality</a:t>
          </a:r>
          <a:endParaRPr lang="zh-CN" altLang="en-US" dirty="0"/>
        </a:p>
      </dgm:t>
    </dgm:pt>
    <dgm:pt modelId="{A0B011BC-E0D5-4DD3-AA90-3F73CA8AA45D}" type="parTrans" cxnId="{DB1D40DF-BEF6-4E54-B979-54126D99BBB6}">
      <dgm:prSet/>
      <dgm:spPr/>
      <dgm:t>
        <a:bodyPr/>
        <a:lstStyle/>
        <a:p>
          <a:endParaRPr lang="zh-CN" altLang="en-US"/>
        </a:p>
      </dgm:t>
    </dgm:pt>
    <dgm:pt modelId="{97710737-5EE0-4C26-95E9-ABF127A7E2C9}" type="sibTrans" cxnId="{DB1D40DF-BEF6-4E54-B979-54126D99BBB6}">
      <dgm:prSet/>
      <dgm:spPr/>
      <dgm:t>
        <a:bodyPr/>
        <a:lstStyle/>
        <a:p>
          <a:endParaRPr lang="zh-CN" altLang="en-US"/>
        </a:p>
      </dgm:t>
    </dgm:pt>
    <dgm:pt modelId="{C136F676-61A3-4BC2-8ADE-4D79E251C9B7}">
      <dgm:prSet phldrT="[文本]"/>
      <dgm:spPr/>
      <dgm:t>
        <a:bodyPr/>
        <a:lstStyle/>
        <a:p>
          <a:r>
            <a:rPr lang="en-US" altLang="zh-CN" dirty="0" smtClean="0"/>
            <a:t>Adjust the creative</a:t>
          </a:r>
          <a:endParaRPr lang="zh-CN" altLang="en-US" dirty="0"/>
        </a:p>
      </dgm:t>
    </dgm:pt>
    <dgm:pt modelId="{27F87F0A-C418-411A-A1D9-A011D96E7555}" type="parTrans" cxnId="{8756293E-7597-4D79-91AB-45BD138963E2}">
      <dgm:prSet/>
      <dgm:spPr/>
      <dgm:t>
        <a:bodyPr/>
        <a:lstStyle/>
        <a:p>
          <a:endParaRPr lang="zh-CN" altLang="en-US"/>
        </a:p>
      </dgm:t>
    </dgm:pt>
    <dgm:pt modelId="{A3510658-27EE-48FA-B019-7271F1BB29BD}" type="sibTrans" cxnId="{8756293E-7597-4D79-91AB-45BD138963E2}">
      <dgm:prSet/>
      <dgm:spPr/>
      <dgm:t>
        <a:bodyPr/>
        <a:lstStyle/>
        <a:p>
          <a:endParaRPr lang="zh-CN" altLang="en-US"/>
        </a:p>
      </dgm:t>
    </dgm:pt>
    <dgm:pt modelId="{62DE9B7F-3C09-499A-BDF1-B05F9F6782B8}">
      <dgm:prSet phldrT="[文本]"/>
      <dgm:spPr/>
      <dgm:t>
        <a:bodyPr/>
        <a:lstStyle/>
        <a:p>
          <a:r>
            <a:rPr lang="en-US" altLang="zh-CN" dirty="0" smtClean="0"/>
            <a:t>Optimize the channels</a:t>
          </a:r>
          <a:endParaRPr lang="zh-CN" altLang="en-US" dirty="0"/>
        </a:p>
      </dgm:t>
    </dgm:pt>
    <dgm:pt modelId="{5E136ECE-3108-4006-BF1E-267253843199}" type="parTrans" cxnId="{02243BBE-6827-4743-A1C7-8EF8662AFBAC}">
      <dgm:prSet/>
      <dgm:spPr/>
      <dgm:t>
        <a:bodyPr/>
        <a:lstStyle/>
        <a:p>
          <a:endParaRPr lang="zh-CN" altLang="en-US"/>
        </a:p>
      </dgm:t>
    </dgm:pt>
    <dgm:pt modelId="{39D589DF-43D3-43D0-8559-8AB6EABE3F34}" type="sibTrans" cxnId="{02243BBE-6827-4743-A1C7-8EF8662AFBAC}">
      <dgm:prSet/>
      <dgm:spPr/>
      <dgm:t>
        <a:bodyPr/>
        <a:lstStyle/>
        <a:p>
          <a:endParaRPr lang="zh-CN" altLang="en-US"/>
        </a:p>
      </dgm:t>
    </dgm:pt>
    <dgm:pt modelId="{0158BB3B-F423-41A0-B0BF-949F3CA74F38}" type="pres">
      <dgm:prSet presAssocID="{06A9D104-801B-470D-8660-0E1290E75C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5C7136-53B1-4FBF-8DE4-9AC4BEA8EBA4}" type="pres">
      <dgm:prSet presAssocID="{B7C17249-AC21-4961-BF4E-5D66D16EFC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BF421B-8258-44F1-98B7-A793935B1350}" type="pres">
      <dgm:prSet presAssocID="{3C8BD825-7150-4ABF-AC80-5DEEBD55D4BD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9E69AA6F-3038-488E-A773-198FFA71698C}" type="pres">
      <dgm:prSet presAssocID="{3C8BD825-7150-4ABF-AC80-5DEEBD55D4BD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3F1E0B95-2A41-46E0-BA9B-BCF6BB980B07}" type="pres">
      <dgm:prSet presAssocID="{441191FA-2D61-4AD2-BC49-7C738FCC05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B55D13-C3F2-43AF-A167-0878E490705A}" type="pres">
      <dgm:prSet presAssocID="{31700855-FC23-429A-B57D-1E2B28D5D863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21E0C363-1C38-4376-BBDC-62574B0E7921}" type="pres">
      <dgm:prSet presAssocID="{31700855-FC23-429A-B57D-1E2B28D5D863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411EB960-7364-469F-A6B1-D5D2380B2854}" type="pres">
      <dgm:prSet presAssocID="{38CACD8D-3F13-4A46-A8FF-FC3FAD82F6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EA97C0-9700-41EB-97A7-D5007ADCA782}" type="pres">
      <dgm:prSet presAssocID="{97710737-5EE0-4C26-95E9-ABF127A7E2C9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52864933-572F-42B2-8463-0F4E24F87B20}" type="pres">
      <dgm:prSet presAssocID="{97710737-5EE0-4C26-95E9-ABF127A7E2C9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86D9E025-CF5C-4DAE-BDCA-949B7583F7D5}" type="pres">
      <dgm:prSet presAssocID="{C136F676-61A3-4BC2-8ADE-4D79E251C9B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4B995A-108B-49AC-9270-F806CA95B82D}" type="pres">
      <dgm:prSet presAssocID="{A3510658-27EE-48FA-B019-7271F1BB29BD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5DF51761-1501-46B2-9C5C-4093952D69E6}" type="pres">
      <dgm:prSet presAssocID="{A3510658-27EE-48FA-B019-7271F1BB29BD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C5864275-3465-42D6-B278-DD617746CE52}" type="pres">
      <dgm:prSet presAssocID="{62DE9B7F-3C09-499A-BDF1-B05F9F6782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D9D067-7C91-4E3B-9508-47386A3B957D}" type="pres">
      <dgm:prSet presAssocID="{39D589DF-43D3-43D0-8559-8AB6EABE3F34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2E0E8433-5335-4A6B-91D4-412E8C1D869D}" type="pres">
      <dgm:prSet presAssocID="{39D589DF-43D3-43D0-8559-8AB6EABE3F34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92DE1EAA-7372-412C-BB51-2AC06AB241A8}" type="presOf" srcId="{38CACD8D-3F13-4A46-A8FF-FC3FAD82F640}" destId="{411EB960-7364-469F-A6B1-D5D2380B2854}" srcOrd="0" destOrd="0" presId="urn:microsoft.com/office/officeart/2005/8/layout/cycle2"/>
    <dgm:cxn modelId="{B3C8516D-6C13-42BE-82DB-0394C3DC884D}" type="presOf" srcId="{06A9D104-801B-470D-8660-0E1290E75C7F}" destId="{0158BB3B-F423-41A0-B0BF-949F3CA74F38}" srcOrd="0" destOrd="0" presId="urn:microsoft.com/office/officeart/2005/8/layout/cycle2"/>
    <dgm:cxn modelId="{DB1D40DF-BEF6-4E54-B979-54126D99BBB6}" srcId="{06A9D104-801B-470D-8660-0E1290E75C7F}" destId="{38CACD8D-3F13-4A46-A8FF-FC3FAD82F640}" srcOrd="2" destOrd="0" parTransId="{A0B011BC-E0D5-4DD3-AA90-3F73CA8AA45D}" sibTransId="{97710737-5EE0-4C26-95E9-ABF127A7E2C9}"/>
    <dgm:cxn modelId="{90ED52A2-CE30-45E9-8369-E9A5AE5BB254}" type="presOf" srcId="{C136F676-61A3-4BC2-8ADE-4D79E251C9B7}" destId="{86D9E025-CF5C-4DAE-BDCA-949B7583F7D5}" srcOrd="0" destOrd="0" presId="urn:microsoft.com/office/officeart/2005/8/layout/cycle2"/>
    <dgm:cxn modelId="{8B11D844-185E-49C4-9CEA-3E8585D00D00}" srcId="{06A9D104-801B-470D-8660-0E1290E75C7F}" destId="{B7C17249-AC21-4961-BF4E-5D66D16EFC27}" srcOrd="0" destOrd="0" parTransId="{1FA93FC9-19F3-47B1-B108-D7E6B6EA9AE0}" sibTransId="{3C8BD825-7150-4ABF-AC80-5DEEBD55D4BD}"/>
    <dgm:cxn modelId="{0D3297DB-9A61-4C77-A7DF-3678926FE22C}" type="presOf" srcId="{3C8BD825-7150-4ABF-AC80-5DEEBD55D4BD}" destId="{33BF421B-8258-44F1-98B7-A793935B1350}" srcOrd="0" destOrd="0" presId="urn:microsoft.com/office/officeart/2005/8/layout/cycle2"/>
    <dgm:cxn modelId="{B2BC0ABD-1E3E-4AEF-B652-A7CF344DD7B7}" type="presOf" srcId="{A3510658-27EE-48FA-B019-7271F1BB29BD}" destId="{B94B995A-108B-49AC-9270-F806CA95B82D}" srcOrd="0" destOrd="0" presId="urn:microsoft.com/office/officeart/2005/8/layout/cycle2"/>
    <dgm:cxn modelId="{2E41B50C-E9FA-4B79-8D10-AA4ACC1A429B}" type="presOf" srcId="{31700855-FC23-429A-B57D-1E2B28D5D863}" destId="{FEB55D13-C3F2-43AF-A167-0878E490705A}" srcOrd="0" destOrd="0" presId="urn:microsoft.com/office/officeart/2005/8/layout/cycle2"/>
    <dgm:cxn modelId="{09BEEA63-2012-4BA8-B162-E907D00B87BC}" type="presOf" srcId="{441191FA-2D61-4AD2-BC49-7C738FCC058B}" destId="{3F1E0B95-2A41-46E0-BA9B-BCF6BB980B07}" srcOrd="0" destOrd="0" presId="urn:microsoft.com/office/officeart/2005/8/layout/cycle2"/>
    <dgm:cxn modelId="{748B0A17-225B-4FB9-9B46-325D8125AC95}" type="presOf" srcId="{3C8BD825-7150-4ABF-AC80-5DEEBD55D4BD}" destId="{9E69AA6F-3038-488E-A773-198FFA71698C}" srcOrd="1" destOrd="0" presId="urn:microsoft.com/office/officeart/2005/8/layout/cycle2"/>
    <dgm:cxn modelId="{F42DB0CF-862B-4761-B027-42E98901C5CF}" type="presOf" srcId="{B7C17249-AC21-4961-BF4E-5D66D16EFC27}" destId="{595C7136-53B1-4FBF-8DE4-9AC4BEA8EBA4}" srcOrd="0" destOrd="0" presId="urn:microsoft.com/office/officeart/2005/8/layout/cycle2"/>
    <dgm:cxn modelId="{8756293E-7597-4D79-91AB-45BD138963E2}" srcId="{06A9D104-801B-470D-8660-0E1290E75C7F}" destId="{C136F676-61A3-4BC2-8ADE-4D79E251C9B7}" srcOrd="3" destOrd="0" parTransId="{27F87F0A-C418-411A-A1D9-A011D96E7555}" sibTransId="{A3510658-27EE-48FA-B019-7271F1BB29BD}"/>
    <dgm:cxn modelId="{24E21C13-B216-46AB-A497-514E8B1853FC}" type="presOf" srcId="{62DE9B7F-3C09-499A-BDF1-B05F9F6782B8}" destId="{C5864275-3465-42D6-B278-DD617746CE52}" srcOrd="0" destOrd="0" presId="urn:microsoft.com/office/officeart/2005/8/layout/cycle2"/>
    <dgm:cxn modelId="{36038CCE-5F5B-496F-9999-451A7BF76C74}" type="presOf" srcId="{A3510658-27EE-48FA-B019-7271F1BB29BD}" destId="{5DF51761-1501-46B2-9C5C-4093952D69E6}" srcOrd="1" destOrd="0" presId="urn:microsoft.com/office/officeart/2005/8/layout/cycle2"/>
    <dgm:cxn modelId="{1DF1B62E-5014-4C1F-BAE2-850034C9A982}" type="presOf" srcId="{39D589DF-43D3-43D0-8559-8AB6EABE3F34}" destId="{2E0E8433-5335-4A6B-91D4-412E8C1D869D}" srcOrd="1" destOrd="0" presId="urn:microsoft.com/office/officeart/2005/8/layout/cycle2"/>
    <dgm:cxn modelId="{02243BBE-6827-4743-A1C7-8EF8662AFBAC}" srcId="{06A9D104-801B-470D-8660-0E1290E75C7F}" destId="{62DE9B7F-3C09-499A-BDF1-B05F9F6782B8}" srcOrd="4" destOrd="0" parTransId="{5E136ECE-3108-4006-BF1E-267253843199}" sibTransId="{39D589DF-43D3-43D0-8559-8AB6EABE3F34}"/>
    <dgm:cxn modelId="{51475C3E-8A1B-4EE5-9FC1-15D60C72EFA0}" type="presOf" srcId="{97710737-5EE0-4C26-95E9-ABF127A7E2C9}" destId="{39EA97C0-9700-41EB-97A7-D5007ADCA782}" srcOrd="0" destOrd="0" presId="urn:microsoft.com/office/officeart/2005/8/layout/cycle2"/>
    <dgm:cxn modelId="{3C16AC82-A0F6-429D-9ED4-400ADD7B7376}" type="presOf" srcId="{39D589DF-43D3-43D0-8559-8AB6EABE3F34}" destId="{3DD9D067-7C91-4E3B-9508-47386A3B957D}" srcOrd="0" destOrd="0" presId="urn:microsoft.com/office/officeart/2005/8/layout/cycle2"/>
    <dgm:cxn modelId="{F6F01030-2E7D-480E-8CEC-08E80F128D20}" srcId="{06A9D104-801B-470D-8660-0E1290E75C7F}" destId="{441191FA-2D61-4AD2-BC49-7C738FCC058B}" srcOrd="1" destOrd="0" parTransId="{F017467B-3122-4F0B-8249-96D1C7DEE319}" sibTransId="{31700855-FC23-429A-B57D-1E2B28D5D863}"/>
    <dgm:cxn modelId="{90EB1754-1DC4-4CC1-A8E7-2344EB16344E}" type="presOf" srcId="{31700855-FC23-429A-B57D-1E2B28D5D863}" destId="{21E0C363-1C38-4376-BBDC-62574B0E7921}" srcOrd="1" destOrd="0" presId="urn:microsoft.com/office/officeart/2005/8/layout/cycle2"/>
    <dgm:cxn modelId="{30C0F512-92E2-4C36-9D9E-B412AD43AC3A}" type="presOf" srcId="{97710737-5EE0-4C26-95E9-ABF127A7E2C9}" destId="{52864933-572F-42B2-8463-0F4E24F87B20}" srcOrd="1" destOrd="0" presId="urn:microsoft.com/office/officeart/2005/8/layout/cycle2"/>
    <dgm:cxn modelId="{5FD3C013-D4FD-48EE-8E6D-7EC4F944F7EB}" type="presParOf" srcId="{0158BB3B-F423-41A0-B0BF-949F3CA74F38}" destId="{595C7136-53B1-4FBF-8DE4-9AC4BEA8EBA4}" srcOrd="0" destOrd="0" presId="urn:microsoft.com/office/officeart/2005/8/layout/cycle2"/>
    <dgm:cxn modelId="{F34E52F4-A7A3-4C1D-B96A-0170577AFD84}" type="presParOf" srcId="{0158BB3B-F423-41A0-B0BF-949F3CA74F38}" destId="{33BF421B-8258-44F1-98B7-A793935B1350}" srcOrd="1" destOrd="0" presId="urn:microsoft.com/office/officeart/2005/8/layout/cycle2"/>
    <dgm:cxn modelId="{0F761545-8F8E-4DEB-9BB6-DAD7D3714BE1}" type="presParOf" srcId="{33BF421B-8258-44F1-98B7-A793935B1350}" destId="{9E69AA6F-3038-488E-A773-198FFA71698C}" srcOrd="0" destOrd="0" presId="urn:microsoft.com/office/officeart/2005/8/layout/cycle2"/>
    <dgm:cxn modelId="{A2ADD774-4BCA-4A83-A09F-B0E78820B98B}" type="presParOf" srcId="{0158BB3B-F423-41A0-B0BF-949F3CA74F38}" destId="{3F1E0B95-2A41-46E0-BA9B-BCF6BB980B07}" srcOrd="2" destOrd="0" presId="urn:microsoft.com/office/officeart/2005/8/layout/cycle2"/>
    <dgm:cxn modelId="{917999BA-3840-4209-9700-504C6DD8B0EF}" type="presParOf" srcId="{0158BB3B-F423-41A0-B0BF-949F3CA74F38}" destId="{FEB55D13-C3F2-43AF-A167-0878E490705A}" srcOrd="3" destOrd="0" presId="urn:microsoft.com/office/officeart/2005/8/layout/cycle2"/>
    <dgm:cxn modelId="{034FCC10-7A04-4677-9618-B3950960B5CF}" type="presParOf" srcId="{FEB55D13-C3F2-43AF-A167-0878E490705A}" destId="{21E0C363-1C38-4376-BBDC-62574B0E7921}" srcOrd="0" destOrd="0" presId="urn:microsoft.com/office/officeart/2005/8/layout/cycle2"/>
    <dgm:cxn modelId="{11E112D2-D286-420A-989C-4F1EE1ECA535}" type="presParOf" srcId="{0158BB3B-F423-41A0-B0BF-949F3CA74F38}" destId="{411EB960-7364-469F-A6B1-D5D2380B2854}" srcOrd="4" destOrd="0" presId="urn:microsoft.com/office/officeart/2005/8/layout/cycle2"/>
    <dgm:cxn modelId="{E5DFFB80-2DD1-4AB5-B3C8-7A26BF7513E2}" type="presParOf" srcId="{0158BB3B-F423-41A0-B0BF-949F3CA74F38}" destId="{39EA97C0-9700-41EB-97A7-D5007ADCA782}" srcOrd="5" destOrd="0" presId="urn:microsoft.com/office/officeart/2005/8/layout/cycle2"/>
    <dgm:cxn modelId="{08EEAF0E-64B9-46B9-A490-61C31B6A9EA6}" type="presParOf" srcId="{39EA97C0-9700-41EB-97A7-D5007ADCA782}" destId="{52864933-572F-42B2-8463-0F4E24F87B20}" srcOrd="0" destOrd="0" presId="urn:microsoft.com/office/officeart/2005/8/layout/cycle2"/>
    <dgm:cxn modelId="{F3B776EB-BA7D-47E7-A685-5BC6789BD664}" type="presParOf" srcId="{0158BB3B-F423-41A0-B0BF-949F3CA74F38}" destId="{86D9E025-CF5C-4DAE-BDCA-949B7583F7D5}" srcOrd="6" destOrd="0" presId="urn:microsoft.com/office/officeart/2005/8/layout/cycle2"/>
    <dgm:cxn modelId="{5B124E96-F672-45FE-8378-A5FB3AD65D6B}" type="presParOf" srcId="{0158BB3B-F423-41A0-B0BF-949F3CA74F38}" destId="{B94B995A-108B-49AC-9270-F806CA95B82D}" srcOrd="7" destOrd="0" presId="urn:microsoft.com/office/officeart/2005/8/layout/cycle2"/>
    <dgm:cxn modelId="{0285B20E-8373-45A1-A5BF-F5667136B66C}" type="presParOf" srcId="{B94B995A-108B-49AC-9270-F806CA95B82D}" destId="{5DF51761-1501-46B2-9C5C-4093952D69E6}" srcOrd="0" destOrd="0" presId="urn:microsoft.com/office/officeart/2005/8/layout/cycle2"/>
    <dgm:cxn modelId="{9FEE0ED2-9E4E-4E68-8E87-CECFD6A53B70}" type="presParOf" srcId="{0158BB3B-F423-41A0-B0BF-949F3CA74F38}" destId="{C5864275-3465-42D6-B278-DD617746CE52}" srcOrd="8" destOrd="0" presId="urn:microsoft.com/office/officeart/2005/8/layout/cycle2"/>
    <dgm:cxn modelId="{6DC43E6D-AC85-4B54-AACC-65BB95B3FA6D}" type="presParOf" srcId="{0158BB3B-F423-41A0-B0BF-949F3CA74F38}" destId="{3DD9D067-7C91-4E3B-9508-47386A3B957D}" srcOrd="9" destOrd="0" presId="urn:microsoft.com/office/officeart/2005/8/layout/cycle2"/>
    <dgm:cxn modelId="{F2CCF58F-DE73-4116-8AC9-8625311B00FD}" type="presParOf" srcId="{3DD9D067-7C91-4E3B-9508-47386A3B957D}" destId="{2E0E8433-5335-4A6B-91D4-412E8C1D869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B53A89-DDF9-4DCA-A69D-6A8B158DECF0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2444FEA8-01C2-437C-AFAB-D518DE6BD0D9}">
      <dgm:prSet phldrT="[文本]"/>
      <dgm:spPr/>
      <dgm:t>
        <a:bodyPr/>
        <a:lstStyle/>
        <a:p>
          <a:r>
            <a:rPr lang="en-US" altLang="zh-CN" dirty="0" smtClean="0"/>
            <a:t>Media</a:t>
          </a:r>
          <a:endParaRPr lang="zh-CN" altLang="en-US" dirty="0"/>
        </a:p>
      </dgm:t>
    </dgm:pt>
    <dgm:pt modelId="{98CCC6A7-5E24-4CCE-BA93-B6CEB0ADCE1E}" type="parTrans" cxnId="{ECBE960D-032D-4E2A-8FD5-B2C559FFD7B1}">
      <dgm:prSet/>
      <dgm:spPr/>
      <dgm:t>
        <a:bodyPr/>
        <a:lstStyle/>
        <a:p>
          <a:endParaRPr lang="zh-CN" altLang="en-US"/>
        </a:p>
      </dgm:t>
    </dgm:pt>
    <dgm:pt modelId="{D46532B4-9DCD-4EC3-9196-53C39EAABB11}" type="sibTrans" cxnId="{ECBE960D-032D-4E2A-8FD5-B2C559FFD7B1}">
      <dgm:prSet/>
      <dgm:spPr/>
      <dgm:t>
        <a:bodyPr/>
        <a:lstStyle/>
        <a:p>
          <a:endParaRPr lang="zh-CN" altLang="en-US"/>
        </a:p>
      </dgm:t>
    </dgm:pt>
    <dgm:pt modelId="{DDF6A19D-E407-4027-BFBE-4EAEC0003D69}">
      <dgm:prSet phldrT="[文本]"/>
      <dgm:spPr/>
      <dgm:t>
        <a:bodyPr/>
        <a:lstStyle/>
        <a:p>
          <a:r>
            <a:rPr lang="en-US" altLang="zh-CN" dirty="0" smtClean="0"/>
            <a:t>Landing page</a:t>
          </a:r>
          <a:endParaRPr lang="zh-CN" altLang="en-US" dirty="0"/>
        </a:p>
      </dgm:t>
    </dgm:pt>
    <dgm:pt modelId="{EA871F77-5564-42D0-A49C-59126850698A}" type="parTrans" cxnId="{9061FDE4-04F5-4F46-8835-8AD2CCD57B95}">
      <dgm:prSet/>
      <dgm:spPr/>
      <dgm:t>
        <a:bodyPr/>
        <a:lstStyle/>
        <a:p>
          <a:endParaRPr lang="zh-CN" altLang="en-US"/>
        </a:p>
      </dgm:t>
    </dgm:pt>
    <dgm:pt modelId="{C4072E5F-0C73-4D37-BA08-19AB9FFC1376}" type="sibTrans" cxnId="{9061FDE4-04F5-4F46-8835-8AD2CCD57B95}">
      <dgm:prSet/>
      <dgm:spPr/>
      <dgm:t>
        <a:bodyPr/>
        <a:lstStyle/>
        <a:p>
          <a:endParaRPr lang="zh-CN" altLang="en-US"/>
        </a:p>
      </dgm:t>
    </dgm:pt>
    <dgm:pt modelId="{77F18C95-EB21-4522-80FE-030B6D400020}">
      <dgm:prSet phldrT="[文本]"/>
      <dgm:spPr/>
      <dgm:t>
        <a:bodyPr/>
        <a:lstStyle/>
        <a:p>
          <a:r>
            <a:rPr lang="en-US" altLang="zh-CN" dirty="0" smtClean="0"/>
            <a:t>Product</a:t>
          </a:r>
          <a:endParaRPr lang="zh-CN" altLang="en-US" dirty="0"/>
        </a:p>
      </dgm:t>
    </dgm:pt>
    <dgm:pt modelId="{7C5538E0-51EB-4039-B20E-76F9BC69824D}" type="parTrans" cxnId="{AE58A99B-F35C-46F9-8605-410343C5B0B6}">
      <dgm:prSet/>
      <dgm:spPr/>
      <dgm:t>
        <a:bodyPr/>
        <a:lstStyle/>
        <a:p>
          <a:endParaRPr lang="zh-CN" altLang="en-US"/>
        </a:p>
      </dgm:t>
    </dgm:pt>
    <dgm:pt modelId="{D5B4B358-971D-447B-A1DC-88D52FFACE4A}" type="sibTrans" cxnId="{AE58A99B-F35C-46F9-8605-410343C5B0B6}">
      <dgm:prSet/>
      <dgm:spPr/>
      <dgm:t>
        <a:bodyPr/>
        <a:lstStyle/>
        <a:p>
          <a:endParaRPr lang="zh-CN" altLang="en-US"/>
        </a:p>
      </dgm:t>
    </dgm:pt>
    <dgm:pt modelId="{A94E1D82-9C4D-40C2-87A0-3F8B3751BAB4}" type="pres">
      <dgm:prSet presAssocID="{6FB53A89-DDF9-4DCA-A69D-6A8B158DECF0}" presName="compositeShape" presStyleCnt="0">
        <dgm:presLayoutVars>
          <dgm:chMax val="7"/>
          <dgm:dir/>
          <dgm:resizeHandles val="exact"/>
        </dgm:presLayoutVars>
      </dgm:prSet>
      <dgm:spPr/>
    </dgm:pt>
    <dgm:pt modelId="{86D289CC-67AE-4F6E-8C32-71FF346AC92D}" type="pres">
      <dgm:prSet presAssocID="{6FB53A89-DDF9-4DCA-A69D-6A8B158DECF0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599E66FB-FC42-4828-9890-86871094AE90}" type="pres">
      <dgm:prSet presAssocID="{6FB53A89-DDF9-4DCA-A69D-6A8B158DECF0}" presName="dummy1a" presStyleCnt="0"/>
      <dgm:spPr/>
    </dgm:pt>
    <dgm:pt modelId="{343685E8-FB85-4513-9E31-A14EBFB94700}" type="pres">
      <dgm:prSet presAssocID="{6FB53A89-DDF9-4DCA-A69D-6A8B158DECF0}" presName="dummy1b" presStyleCnt="0"/>
      <dgm:spPr/>
    </dgm:pt>
    <dgm:pt modelId="{6B663187-8841-400F-8407-344F7C82078E}" type="pres">
      <dgm:prSet presAssocID="{6FB53A89-DDF9-4DCA-A69D-6A8B158DECF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4D63AA-BD64-4152-9966-316BE03FBBA4}" type="pres">
      <dgm:prSet presAssocID="{6FB53A89-DDF9-4DCA-A69D-6A8B158DECF0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E438E8AF-6DA3-4101-A7F6-A23353DDB25C}" type="pres">
      <dgm:prSet presAssocID="{6FB53A89-DDF9-4DCA-A69D-6A8B158DECF0}" presName="dummy2a" presStyleCnt="0"/>
      <dgm:spPr/>
    </dgm:pt>
    <dgm:pt modelId="{A95CCC7D-4533-45C6-983A-F1D1615AA0C2}" type="pres">
      <dgm:prSet presAssocID="{6FB53A89-DDF9-4DCA-A69D-6A8B158DECF0}" presName="dummy2b" presStyleCnt="0"/>
      <dgm:spPr/>
    </dgm:pt>
    <dgm:pt modelId="{E340F649-06C2-40DF-B21C-C14AA23D0792}" type="pres">
      <dgm:prSet presAssocID="{6FB53A89-DDF9-4DCA-A69D-6A8B158DECF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CD7C70-B383-4609-95B5-81128674EFF9}" type="pres">
      <dgm:prSet presAssocID="{6FB53A89-DDF9-4DCA-A69D-6A8B158DECF0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FE1638F6-0F3F-4593-B565-1C38E7E5191B}" type="pres">
      <dgm:prSet presAssocID="{6FB53A89-DDF9-4DCA-A69D-6A8B158DECF0}" presName="dummy3a" presStyleCnt="0"/>
      <dgm:spPr/>
    </dgm:pt>
    <dgm:pt modelId="{2659A140-0E84-4C92-97BD-8857C99CBD47}" type="pres">
      <dgm:prSet presAssocID="{6FB53A89-DDF9-4DCA-A69D-6A8B158DECF0}" presName="dummy3b" presStyleCnt="0"/>
      <dgm:spPr/>
    </dgm:pt>
    <dgm:pt modelId="{CA47E2D5-CAD5-4AF0-A19D-BF2FAD611597}" type="pres">
      <dgm:prSet presAssocID="{6FB53A89-DDF9-4DCA-A69D-6A8B158DECF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6C39A9-C48C-4594-8D91-2BA0D977C8C5}" type="pres">
      <dgm:prSet presAssocID="{D46532B4-9DCD-4EC3-9196-53C39EAABB11}" presName="arrowWedge1" presStyleLbl="fgSibTrans2D1" presStyleIdx="0" presStyleCnt="3"/>
      <dgm:spPr/>
    </dgm:pt>
    <dgm:pt modelId="{144EB818-3185-4BDB-8B30-72CF67252193}" type="pres">
      <dgm:prSet presAssocID="{C4072E5F-0C73-4D37-BA08-19AB9FFC1376}" presName="arrowWedge2" presStyleLbl="fgSibTrans2D1" presStyleIdx="1" presStyleCnt="3"/>
      <dgm:spPr/>
    </dgm:pt>
    <dgm:pt modelId="{222B9AC6-C482-43A7-8E5A-0E1C623BD95E}" type="pres">
      <dgm:prSet presAssocID="{D5B4B358-971D-447B-A1DC-88D52FFACE4A}" presName="arrowWedge3" presStyleLbl="fgSibTrans2D1" presStyleIdx="2" presStyleCnt="3"/>
      <dgm:spPr/>
    </dgm:pt>
  </dgm:ptLst>
  <dgm:cxnLst>
    <dgm:cxn modelId="{ECBE960D-032D-4E2A-8FD5-B2C559FFD7B1}" srcId="{6FB53A89-DDF9-4DCA-A69D-6A8B158DECF0}" destId="{2444FEA8-01C2-437C-AFAB-D518DE6BD0D9}" srcOrd="0" destOrd="0" parTransId="{98CCC6A7-5E24-4CCE-BA93-B6CEB0ADCE1E}" sibTransId="{D46532B4-9DCD-4EC3-9196-53C39EAABB11}"/>
    <dgm:cxn modelId="{3E6DC298-553E-4375-B3FD-FA5A33452E6C}" type="presOf" srcId="{DDF6A19D-E407-4027-BFBE-4EAEC0003D69}" destId="{EE4D63AA-BD64-4152-9966-316BE03FBBA4}" srcOrd="0" destOrd="0" presId="urn:microsoft.com/office/officeart/2005/8/layout/cycle8"/>
    <dgm:cxn modelId="{AC1ED15E-F7CA-4627-B4A9-33E9C947DA99}" type="presOf" srcId="{6FB53A89-DDF9-4DCA-A69D-6A8B158DECF0}" destId="{A94E1D82-9C4D-40C2-87A0-3F8B3751BAB4}" srcOrd="0" destOrd="0" presId="urn:microsoft.com/office/officeart/2005/8/layout/cycle8"/>
    <dgm:cxn modelId="{94AA0DF9-AAC3-4964-8F68-63A39AB1A0C4}" type="presOf" srcId="{2444FEA8-01C2-437C-AFAB-D518DE6BD0D9}" destId="{6B663187-8841-400F-8407-344F7C82078E}" srcOrd="1" destOrd="0" presId="urn:microsoft.com/office/officeart/2005/8/layout/cycle8"/>
    <dgm:cxn modelId="{837F9703-B809-4313-B7FF-C5237E048A1D}" type="presOf" srcId="{77F18C95-EB21-4522-80FE-030B6D400020}" destId="{CA47E2D5-CAD5-4AF0-A19D-BF2FAD611597}" srcOrd="1" destOrd="0" presId="urn:microsoft.com/office/officeart/2005/8/layout/cycle8"/>
    <dgm:cxn modelId="{AE58A99B-F35C-46F9-8605-410343C5B0B6}" srcId="{6FB53A89-DDF9-4DCA-A69D-6A8B158DECF0}" destId="{77F18C95-EB21-4522-80FE-030B6D400020}" srcOrd="2" destOrd="0" parTransId="{7C5538E0-51EB-4039-B20E-76F9BC69824D}" sibTransId="{D5B4B358-971D-447B-A1DC-88D52FFACE4A}"/>
    <dgm:cxn modelId="{9253743C-2BD5-4073-B82B-A9806559EB12}" type="presOf" srcId="{2444FEA8-01C2-437C-AFAB-D518DE6BD0D9}" destId="{86D289CC-67AE-4F6E-8C32-71FF346AC92D}" srcOrd="0" destOrd="0" presId="urn:microsoft.com/office/officeart/2005/8/layout/cycle8"/>
    <dgm:cxn modelId="{9061FDE4-04F5-4F46-8835-8AD2CCD57B95}" srcId="{6FB53A89-DDF9-4DCA-A69D-6A8B158DECF0}" destId="{DDF6A19D-E407-4027-BFBE-4EAEC0003D69}" srcOrd="1" destOrd="0" parTransId="{EA871F77-5564-42D0-A49C-59126850698A}" sibTransId="{C4072E5F-0C73-4D37-BA08-19AB9FFC1376}"/>
    <dgm:cxn modelId="{C232830E-7EF3-4E74-859B-072EB6F53D15}" type="presOf" srcId="{77F18C95-EB21-4522-80FE-030B6D400020}" destId="{24CD7C70-B383-4609-95B5-81128674EFF9}" srcOrd="0" destOrd="0" presId="urn:microsoft.com/office/officeart/2005/8/layout/cycle8"/>
    <dgm:cxn modelId="{100105FF-863A-4BB1-9E63-EBE41201CEE1}" type="presOf" srcId="{DDF6A19D-E407-4027-BFBE-4EAEC0003D69}" destId="{E340F649-06C2-40DF-B21C-C14AA23D0792}" srcOrd="1" destOrd="0" presId="urn:microsoft.com/office/officeart/2005/8/layout/cycle8"/>
    <dgm:cxn modelId="{76B53FD5-673D-47D5-8EC9-228537D67542}" type="presParOf" srcId="{A94E1D82-9C4D-40C2-87A0-3F8B3751BAB4}" destId="{86D289CC-67AE-4F6E-8C32-71FF346AC92D}" srcOrd="0" destOrd="0" presId="urn:microsoft.com/office/officeart/2005/8/layout/cycle8"/>
    <dgm:cxn modelId="{013C1B5C-DDA5-4540-8C64-DB89F3932AFF}" type="presParOf" srcId="{A94E1D82-9C4D-40C2-87A0-3F8B3751BAB4}" destId="{599E66FB-FC42-4828-9890-86871094AE90}" srcOrd="1" destOrd="0" presId="urn:microsoft.com/office/officeart/2005/8/layout/cycle8"/>
    <dgm:cxn modelId="{273CB51A-4267-4D8C-8BBD-4996FE974A17}" type="presParOf" srcId="{A94E1D82-9C4D-40C2-87A0-3F8B3751BAB4}" destId="{343685E8-FB85-4513-9E31-A14EBFB94700}" srcOrd="2" destOrd="0" presId="urn:microsoft.com/office/officeart/2005/8/layout/cycle8"/>
    <dgm:cxn modelId="{0BBD1CBF-97D8-42AC-9EE3-FE7683CBC197}" type="presParOf" srcId="{A94E1D82-9C4D-40C2-87A0-3F8B3751BAB4}" destId="{6B663187-8841-400F-8407-344F7C82078E}" srcOrd="3" destOrd="0" presId="urn:microsoft.com/office/officeart/2005/8/layout/cycle8"/>
    <dgm:cxn modelId="{A76650E8-BDF2-4084-A380-39470AAF58E4}" type="presParOf" srcId="{A94E1D82-9C4D-40C2-87A0-3F8B3751BAB4}" destId="{EE4D63AA-BD64-4152-9966-316BE03FBBA4}" srcOrd="4" destOrd="0" presId="urn:microsoft.com/office/officeart/2005/8/layout/cycle8"/>
    <dgm:cxn modelId="{485F828E-C2FB-457B-B1E9-D6E8FD62EF0F}" type="presParOf" srcId="{A94E1D82-9C4D-40C2-87A0-3F8B3751BAB4}" destId="{E438E8AF-6DA3-4101-A7F6-A23353DDB25C}" srcOrd="5" destOrd="0" presId="urn:microsoft.com/office/officeart/2005/8/layout/cycle8"/>
    <dgm:cxn modelId="{FBCB8CE3-6B40-4DD0-AFBA-8AD850AC7DC5}" type="presParOf" srcId="{A94E1D82-9C4D-40C2-87A0-3F8B3751BAB4}" destId="{A95CCC7D-4533-45C6-983A-F1D1615AA0C2}" srcOrd="6" destOrd="0" presId="urn:microsoft.com/office/officeart/2005/8/layout/cycle8"/>
    <dgm:cxn modelId="{B0065882-5167-4068-9B83-B1700D9EFA7B}" type="presParOf" srcId="{A94E1D82-9C4D-40C2-87A0-3F8B3751BAB4}" destId="{E340F649-06C2-40DF-B21C-C14AA23D0792}" srcOrd="7" destOrd="0" presId="urn:microsoft.com/office/officeart/2005/8/layout/cycle8"/>
    <dgm:cxn modelId="{CA90B7F9-BDB7-44FA-9FAB-E2A4ADADDEF2}" type="presParOf" srcId="{A94E1D82-9C4D-40C2-87A0-3F8B3751BAB4}" destId="{24CD7C70-B383-4609-95B5-81128674EFF9}" srcOrd="8" destOrd="0" presId="urn:microsoft.com/office/officeart/2005/8/layout/cycle8"/>
    <dgm:cxn modelId="{E425C6A6-8D8C-488B-AE09-29184F596F3F}" type="presParOf" srcId="{A94E1D82-9C4D-40C2-87A0-3F8B3751BAB4}" destId="{FE1638F6-0F3F-4593-B565-1C38E7E5191B}" srcOrd="9" destOrd="0" presId="urn:microsoft.com/office/officeart/2005/8/layout/cycle8"/>
    <dgm:cxn modelId="{079704AD-154C-4BF3-B9E5-39731086929B}" type="presParOf" srcId="{A94E1D82-9C4D-40C2-87A0-3F8B3751BAB4}" destId="{2659A140-0E84-4C92-97BD-8857C99CBD47}" srcOrd="10" destOrd="0" presId="urn:microsoft.com/office/officeart/2005/8/layout/cycle8"/>
    <dgm:cxn modelId="{247145A8-0A8A-4202-8CF9-627B2F9E9144}" type="presParOf" srcId="{A94E1D82-9C4D-40C2-87A0-3F8B3751BAB4}" destId="{CA47E2D5-CAD5-4AF0-A19D-BF2FAD611597}" srcOrd="11" destOrd="0" presId="urn:microsoft.com/office/officeart/2005/8/layout/cycle8"/>
    <dgm:cxn modelId="{A2C9BDC6-E04E-4B35-8555-F3ECDDF7A91F}" type="presParOf" srcId="{A94E1D82-9C4D-40C2-87A0-3F8B3751BAB4}" destId="{C66C39A9-C48C-4594-8D91-2BA0D977C8C5}" srcOrd="12" destOrd="0" presId="urn:microsoft.com/office/officeart/2005/8/layout/cycle8"/>
    <dgm:cxn modelId="{4A2A02D3-F5F3-45C1-9530-80F7875A8563}" type="presParOf" srcId="{A94E1D82-9C4D-40C2-87A0-3F8B3751BAB4}" destId="{144EB818-3185-4BDB-8B30-72CF67252193}" srcOrd="13" destOrd="0" presId="urn:microsoft.com/office/officeart/2005/8/layout/cycle8"/>
    <dgm:cxn modelId="{56FCB0A0-A3D9-45A2-A773-111D74216265}" type="presParOf" srcId="{A94E1D82-9C4D-40C2-87A0-3F8B3751BAB4}" destId="{222B9AC6-C482-43A7-8E5A-0E1C623BD95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D7EE4-24BE-4118-9808-5BF0BEDE3FF8}">
      <dsp:nvSpPr>
        <dsp:cNvPr id="0" name=""/>
        <dsp:cNvSpPr/>
      </dsp:nvSpPr>
      <dsp:spPr>
        <a:xfrm>
          <a:off x="1487063" y="522"/>
          <a:ext cx="1130328" cy="1130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Publish a Product</a:t>
          </a:r>
          <a:endParaRPr lang="zh-CN" altLang="en-US" sz="1300" kern="1200" dirty="0"/>
        </a:p>
      </dsp:txBody>
      <dsp:txXfrm>
        <a:off x="1652596" y="166055"/>
        <a:ext cx="799262" cy="799262"/>
      </dsp:txXfrm>
    </dsp:sp>
    <dsp:sp modelId="{92959A72-317B-4390-999C-C305D08182D9}">
      <dsp:nvSpPr>
        <dsp:cNvPr id="0" name=""/>
        <dsp:cNvSpPr/>
      </dsp:nvSpPr>
      <dsp:spPr>
        <a:xfrm rot="2160000">
          <a:off x="2581769" y="868985"/>
          <a:ext cx="300896" cy="381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/>
        </a:p>
      </dsp:txBody>
      <dsp:txXfrm>
        <a:off x="2590389" y="918753"/>
        <a:ext cx="210627" cy="228891"/>
      </dsp:txXfrm>
    </dsp:sp>
    <dsp:sp modelId="{243A62AA-E0F5-4D48-A7DA-43E10A199989}">
      <dsp:nvSpPr>
        <dsp:cNvPr id="0" name=""/>
        <dsp:cNvSpPr/>
      </dsp:nvSpPr>
      <dsp:spPr>
        <a:xfrm>
          <a:off x="2860820" y="998615"/>
          <a:ext cx="1130328" cy="1130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Identify the potential Users</a:t>
          </a:r>
          <a:endParaRPr lang="zh-CN" altLang="en-US" sz="1300" kern="1200" dirty="0"/>
        </a:p>
      </dsp:txBody>
      <dsp:txXfrm>
        <a:off x="3026353" y="1164148"/>
        <a:ext cx="799262" cy="799262"/>
      </dsp:txXfrm>
    </dsp:sp>
    <dsp:sp modelId="{3972ACCF-2924-415B-ABC4-C763CCD8F6BE}">
      <dsp:nvSpPr>
        <dsp:cNvPr id="0" name=""/>
        <dsp:cNvSpPr/>
      </dsp:nvSpPr>
      <dsp:spPr>
        <a:xfrm rot="6480000">
          <a:off x="3015804" y="2172412"/>
          <a:ext cx="300896" cy="381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/>
        </a:p>
      </dsp:txBody>
      <dsp:txXfrm rot="10800000">
        <a:off x="3074886" y="2205784"/>
        <a:ext cx="210627" cy="228891"/>
      </dsp:txXfrm>
    </dsp:sp>
    <dsp:sp modelId="{3598D09F-6DBE-4E24-9BF8-B44E632668A5}">
      <dsp:nvSpPr>
        <dsp:cNvPr id="0" name=""/>
        <dsp:cNvSpPr/>
      </dsp:nvSpPr>
      <dsp:spPr>
        <a:xfrm>
          <a:off x="2336092" y="2613564"/>
          <a:ext cx="1130328" cy="11303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Find the right media</a:t>
          </a:r>
          <a:endParaRPr lang="zh-CN" altLang="en-US" sz="1300" kern="1200" dirty="0"/>
        </a:p>
      </dsp:txBody>
      <dsp:txXfrm>
        <a:off x="2501625" y="2779097"/>
        <a:ext cx="799262" cy="799262"/>
      </dsp:txXfrm>
    </dsp:sp>
    <dsp:sp modelId="{4F605903-6DBD-4DF1-A463-379AF026AF97}">
      <dsp:nvSpPr>
        <dsp:cNvPr id="0" name=""/>
        <dsp:cNvSpPr/>
      </dsp:nvSpPr>
      <dsp:spPr>
        <a:xfrm rot="10800000">
          <a:off x="1910295" y="2987985"/>
          <a:ext cx="300896" cy="381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/>
        </a:p>
      </dsp:txBody>
      <dsp:txXfrm rot="10800000">
        <a:off x="2000564" y="3064282"/>
        <a:ext cx="210627" cy="228891"/>
      </dsp:txXfrm>
    </dsp:sp>
    <dsp:sp modelId="{33DCA498-AE7A-4C96-9E47-194D57208385}">
      <dsp:nvSpPr>
        <dsp:cNvPr id="0" name=""/>
        <dsp:cNvSpPr/>
      </dsp:nvSpPr>
      <dsp:spPr>
        <a:xfrm>
          <a:off x="638034" y="2613564"/>
          <a:ext cx="1130328" cy="11303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Get Feedbacks from the result</a:t>
          </a:r>
          <a:endParaRPr lang="zh-CN" altLang="en-US" sz="1300" kern="1200" dirty="0"/>
        </a:p>
      </dsp:txBody>
      <dsp:txXfrm>
        <a:off x="803567" y="2779097"/>
        <a:ext cx="799262" cy="799262"/>
      </dsp:txXfrm>
    </dsp:sp>
    <dsp:sp modelId="{5CCDF024-8EFD-4A8B-88C8-1EE517363D3D}">
      <dsp:nvSpPr>
        <dsp:cNvPr id="0" name=""/>
        <dsp:cNvSpPr/>
      </dsp:nvSpPr>
      <dsp:spPr>
        <a:xfrm rot="15120000">
          <a:off x="793018" y="2188610"/>
          <a:ext cx="300896" cy="381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/>
        </a:p>
      </dsp:txBody>
      <dsp:txXfrm rot="10800000">
        <a:off x="852100" y="2307832"/>
        <a:ext cx="210627" cy="228891"/>
      </dsp:txXfrm>
    </dsp:sp>
    <dsp:sp modelId="{22C233CB-1134-497E-A096-8EA52B652459}">
      <dsp:nvSpPr>
        <dsp:cNvPr id="0" name=""/>
        <dsp:cNvSpPr/>
      </dsp:nvSpPr>
      <dsp:spPr>
        <a:xfrm>
          <a:off x="113306" y="998615"/>
          <a:ext cx="1130328" cy="11303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Optimize the Product functions</a:t>
          </a:r>
          <a:endParaRPr lang="zh-CN" altLang="en-US" sz="1300" kern="1200" dirty="0"/>
        </a:p>
      </dsp:txBody>
      <dsp:txXfrm>
        <a:off x="278839" y="1164148"/>
        <a:ext cx="799262" cy="799262"/>
      </dsp:txXfrm>
    </dsp:sp>
    <dsp:sp modelId="{8F62DD51-AFDD-4B09-AA00-837ABBABD0C3}">
      <dsp:nvSpPr>
        <dsp:cNvPr id="0" name=""/>
        <dsp:cNvSpPr/>
      </dsp:nvSpPr>
      <dsp:spPr>
        <a:xfrm rot="19440000">
          <a:off x="1208011" y="878996"/>
          <a:ext cx="300896" cy="381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/>
        </a:p>
      </dsp:txBody>
      <dsp:txXfrm>
        <a:off x="1216631" y="981822"/>
        <a:ext cx="210627" cy="228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C7136-53B1-4FBF-8DE4-9AC4BEA8EBA4}">
      <dsp:nvSpPr>
        <dsp:cNvPr id="0" name=""/>
        <dsp:cNvSpPr/>
      </dsp:nvSpPr>
      <dsp:spPr>
        <a:xfrm>
          <a:off x="1533545" y="1106"/>
          <a:ext cx="1109373" cy="1109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Publish a Product</a:t>
          </a:r>
          <a:endParaRPr lang="zh-CN" altLang="en-US" sz="1600" kern="1200" dirty="0"/>
        </a:p>
      </dsp:txBody>
      <dsp:txXfrm>
        <a:off x="1696009" y="163570"/>
        <a:ext cx="784445" cy="784445"/>
      </dsp:txXfrm>
    </dsp:sp>
    <dsp:sp modelId="{33BF421B-8258-44F1-98B7-A793935B1350}">
      <dsp:nvSpPr>
        <dsp:cNvPr id="0" name=""/>
        <dsp:cNvSpPr/>
      </dsp:nvSpPr>
      <dsp:spPr>
        <a:xfrm rot="2160000">
          <a:off x="2607643" y="852768"/>
          <a:ext cx="294017" cy="374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2616066" y="901728"/>
        <a:ext cx="205812" cy="224647"/>
      </dsp:txXfrm>
    </dsp:sp>
    <dsp:sp modelId="{3F1E0B95-2A41-46E0-BA9B-BCF6BB980B07}">
      <dsp:nvSpPr>
        <dsp:cNvPr id="0" name=""/>
        <dsp:cNvSpPr/>
      </dsp:nvSpPr>
      <dsp:spPr>
        <a:xfrm>
          <a:off x="2879848" y="979253"/>
          <a:ext cx="1109373" cy="1109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Offering to the Media</a:t>
          </a:r>
          <a:endParaRPr lang="zh-CN" altLang="en-US" sz="1600" kern="1200" dirty="0"/>
        </a:p>
      </dsp:txBody>
      <dsp:txXfrm>
        <a:off x="3042312" y="1141717"/>
        <a:ext cx="784445" cy="784445"/>
      </dsp:txXfrm>
    </dsp:sp>
    <dsp:sp modelId="{FEB55D13-C3F2-43AF-A167-0878E490705A}">
      <dsp:nvSpPr>
        <dsp:cNvPr id="0" name=""/>
        <dsp:cNvSpPr/>
      </dsp:nvSpPr>
      <dsp:spPr>
        <a:xfrm rot="6480000">
          <a:off x="3032977" y="2130156"/>
          <a:ext cx="294017" cy="374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 rot="10800000">
        <a:off x="3090708" y="2163095"/>
        <a:ext cx="205812" cy="224647"/>
      </dsp:txXfrm>
    </dsp:sp>
    <dsp:sp modelId="{411EB960-7364-469F-A6B1-D5D2380B2854}">
      <dsp:nvSpPr>
        <dsp:cNvPr id="0" name=""/>
        <dsp:cNvSpPr/>
      </dsp:nvSpPr>
      <dsp:spPr>
        <a:xfrm>
          <a:off x="2365606" y="2561927"/>
          <a:ext cx="1109373" cy="11093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Analysis on the quality</a:t>
          </a:r>
          <a:endParaRPr lang="zh-CN" altLang="en-US" sz="1600" kern="1200" dirty="0"/>
        </a:p>
      </dsp:txBody>
      <dsp:txXfrm>
        <a:off x="2528070" y="2724391"/>
        <a:ext cx="784445" cy="784445"/>
      </dsp:txXfrm>
    </dsp:sp>
    <dsp:sp modelId="{39EA97C0-9700-41EB-97A7-D5007ADCA782}">
      <dsp:nvSpPr>
        <dsp:cNvPr id="0" name=""/>
        <dsp:cNvSpPr/>
      </dsp:nvSpPr>
      <dsp:spPr>
        <a:xfrm rot="10800000">
          <a:off x="1949544" y="2929407"/>
          <a:ext cx="294017" cy="374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 rot="10800000">
        <a:off x="2037749" y="3004290"/>
        <a:ext cx="205812" cy="224647"/>
      </dsp:txXfrm>
    </dsp:sp>
    <dsp:sp modelId="{86D9E025-CF5C-4DAE-BDCA-949B7583F7D5}">
      <dsp:nvSpPr>
        <dsp:cNvPr id="0" name=""/>
        <dsp:cNvSpPr/>
      </dsp:nvSpPr>
      <dsp:spPr>
        <a:xfrm>
          <a:off x="701484" y="2561927"/>
          <a:ext cx="1109373" cy="1109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Adjust the creative</a:t>
          </a:r>
          <a:endParaRPr lang="zh-CN" altLang="en-US" sz="1600" kern="1200" dirty="0"/>
        </a:p>
      </dsp:txBody>
      <dsp:txXfrm>
        <a:off x="863948" y="2724391"/>
        <a:ext cx="784445" cy="784445"/>
      </dsp:txXfrm>
    </dsp:sp>
    <dsp:sp modelId="{B94B995A-108B-49AC-9270-F806CA95B82D}">
      <dsp:nvSpPr>
        <dsp:cNvPr id="0" name=""/>
        <dsp:cNvSpPr/>
      </dsp:nvSpPr>
      <dsp:spPr>
        <a:xfrm rot="15120000">
          <a:off x="854612" y="2145984"/>
          <a:ext cx="294017" cy="374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 rot="10800000">
        <a:off x="912343" y="2262811"/>
        <a:ext cx="205812" cy="224647"/>
      </dsp:txXfrm>
    </dsp:sp>
    <dsp:sp modelId="{C5864275-3465-42D6-B278-DD617746CE52}">
      <dsp:nvSpPr>
        <dsp:cNvPr id="0" name=""/>
        <dsp:cNvSpPr/>
      </dsp:nvSpPr>
      <dsp:spPr>
        <a:xfrm>
          <a:off x="187242" y="979253"/>
          <a:ext cx="1109373" cy="11093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Optimize the channels</a:t>
          </a:r>
          <a:endParaRPr lang="zh-CN" altLang="en-US" sz="1600" kern="1200" dirty="0"/>
        </a:p>
      </dsp:txBody>
      <dsp:txXfrm>
        <a:off x="349706" y="1141717"/>
        <a:ext cx="784445" cy="784445"/>
      </dsp:txXfrm>
    </dsp:sp>
    <dsp:sp modelId="{3DD9D067-7C91-4E3B-9508-47386A3B957D}">
      <dsp:nvSpPr>
        <dsp:cNvPr id="0" name=""/>
        <dsp:cNvSpPr/>
      </dsp:nvSpPr>
      <dsp:spPr>
        <a:xfrm rot="19440000">
          <a:off x="1261339" y="862551"/>
          <a:ext cx="294017" cy="374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1269762" y="963357"/>
        <a:ext cx="205812" cy="224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289CC-67AE-4F6E-8C32-71FF346AC92D}">
      <dsp:nvSpPr>
        <dsp:cNvPr id="0" name=""/>
        <dsp:cNvSpPr/>
      </dsp:nvSpPr>
      <dsp:spPr>
        <a:xfrm>
          <a:off x="1381811" y="150802"/>
          <a:ext cx="1948826" cy="194882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Media</a:t>
          </a:r>
          <a:endParaRPr lang="zh-CN" altLang="en-US" sz="1600" kern="1200" dirty="0"/>
        </a:p>
      </dsp:txBody>
      <dsp:txXfrm>
        <a:off x="2408889" y="563767"/>
        <a:ext cx="696009" cy="580008"/>
      </dsp:txXfrm>
    </dsp:sp>
    <dsp:sp modelId="{EE4D63AA-BD64-4152-9966-316BE03FBBA4}">
      <dsp:nvSpPr>
        <dsp:cNvPr id="0" name=""/>
        <dsp:cNvSpPr/>
      </dsp:nvSpPr>
      <dsp:spPr>
        <a:xfrm>
          <a:off x="1341674" y="220403"/>
          <a:ext cx="1948826" cy="194882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Landing page</a:t>
          </a:r>
          <a:endParaRPr lang="zh-CN" altLang="en-US" sz="1600" kern="1200" dirty="0"/>
        </a:p>
      </dsp:txBody>
      <dsp:txXfrm>
        <a:off x="1805680" y="1484820"/>
        <a:ext cx="1044014" cy="510407"/>
      </dsp:txXfrm>
    </dsp:sp>
    <dsp:sp modelId="{24CD7C70-B383-4609-95B5-81128674EFF9}">
      <dsp:nvSpPr>
        <dsp:cNvPr id="0" name=""/>
        <dsp:cNvSpPr/>
      </dsp:nvSpPr>
      <dsp:spPr>
        <a:xfrm>
          <a:off x="1301538" y="150802"/>
          <a:ext cx="1948826" cy="1948826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Product</a:t>
          </a:r>
          <a:endParaRPr lang="zh-CN" altLang="en-US" sz="1600" kern="1200" dirty="0"/>
        </a:p>
      </dsp:txBody>
      <dsp:txXfrm>
        <a:off x="1527277" y="563767"/>
        <a:ext cx="696009" cy="580008"/>
      </dsp:txXfrm>
    </dsp:sp>
    <dsp:sp modelId="{C66C39A9-C48C-4594-8D91-2BA0D977C8C5}">
      <dsp:nvSpPr>
        <dsp:cNvPr id="0" name=""/>
        <dsp:cNvSpPr/>
      </dsp:nvSpPr>
      <dsp:spPr>
        <a:xfrm>
          <a:off x="1261330" y="30160"/>
          <a:ext cx="2190110" cy="219011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EB818-3185-4BDB-8B30-72CF67252193}">
      <dsp:nvSpPr>
        <dsp:cNvPr id="0" name=""/>
        <dsp:cNvSpPr/>
      </dsp:nvSpPr>
      <dsp:spPr>
        <a:xfrm>
          <a:off x="1221032" y="99638"/>
          <a:ext cx="2190110" cy="219011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B9AC6-C482-43A7-8E5A-0E1C623BD95E}">
      <dsp:nvSpPr>
        <dsp:cNvPr id="0" name=""/>
        <dsp:cNvSpPr/>
      </dsp:nvSpPr>
      <dsp:spPr>
        <a:xfrm>
          <a:off x="1180735" y="30160"/>
          <a:ext cx="2190110" cy="219011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8A5F-CE42-40D8-93B5-4B682F2419EB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DDA37-0764-4E19-99AF-9C87D77828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81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9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90597" y="8685878"/>
            <a:ext cx="2967403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93" tIns="46898" rIns="93793" bIns="46898" anchor="b"/>
          <a:lstStyle/>
          <a:p>
            <a:pPr algn="r" defTabSz="934939"/>
            <a:fld id="{1B419836-9121-4A77-AB06-96F99299A814}" type="slidenum">
              <a:rPr lang="en-GB" altLang="en-GB" sz="1200">
                <a:latin typeface="Gulim" pitchFamily="34" charset="-127"/>
              </a:rPr>
              <a:pPr algn="r" defTabSz="934939"/>
              <a:t>4</a:t>
            </a:fld>
            <a:endParaRPr lang="en-GB" altLang="en-GB" sz="1200">
              <a:latin typeface="Gulim" pitchFamily="34" charset="-127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85800"/>
            <a:ext cx="4564063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960" y="4340102"/>
            <a:ext cx="5490081" cy="4118842"/>
          </a:xfrm>
          <a:noFill/>
          <a:ln/>
        </p:spPr>
        <p:txBody>
          <a:bodyPr lIns="93793" tIns="46898" rIns="93793" bIns="46898"/>
          <a:lstStyle/>
          <a:p>
            <a:pPr marL="211021" indent="-211021">
              <a:buFont typeface="Symbol" pitchFamily="18" charset="2"/>
              <a:buChar char="§"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190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微软雅黑"/>
                <a:ea typeface="微软雅黑"/>
                <a:cs typeface="微软雅黑"/>
              </a:rPr>
              <a:t>中国是全球最大消费品制造国与出口国，拥有巨大的供应链优势，中国制造已经进入欧美、包括俄罗斯大部分消费者的家庭，值得指出的是这个商品都是经过各国的品牌商，贸易商加了若干倍的价格销售到了消费者的手中，中国制造获取的只是微薄的利润。</a:t>
            </a:r>
            <a:endParaRPr lang="en-US" altLang="zh-CN" sz="1200" dirty="0" smtClean="0">
              <a:latin typeface="微软雅黑"/>
              <a:ea typeface="微软雅黑"/>
              <a:cs typeface="微软雅黑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2A17-555E-4FDF-9BB4-6DD62B8700B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49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微软雅黑"/>
                <a:ea typeface="微软雅黑"/>
                <a:cs typeface="微软雅黑"/>
              </a:rPr>
              <a:t>中国是全球最大消费品制造国与出口国，拥有巨大的供应链优势，中国制造已经进入欧美、包括俄罗斯大部分消费者的家庭，值得指出的是这个商品都是经过各国的品牌商，贸易商加了若干倍的价格销售到了消费者的手中，中国制造获取的只是微薄的利润。</a:t>
            </a:r>
            <a:endParaRPr lang="en-US" altLang="zh-CN" sz="1200" dirty="0" smtClean="0">
              <a:latin typeface="微软雅黑"/>
              <a:ea typeface="微软雅黑"/>
              <a:cs typeface="微软雅黑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2A17-555E-4FDF-9BB4-6DD62B8700B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49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928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4286256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646EB027-3B1E-499B-B615-705496FD4159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3E72DEF-27D8-4B77-9D31-10A2A89CD9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ru.aliexpress.com/mall" TargetMode="External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Digital Marketing &amp; Mobile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AliExpress</a:t>
            </a:r>
            <a:r>
              <a:rPr lang="en-US" altLang="zh-CN" dirty="0" smtClean="0"/>
              <a:t> of </a:t>
            </a:r>
            <a:r>
              <a:rPr lang="en-US" altLang="zh-CN" dirty="0" err="1" smtClean="0"/>
              <a:t>Alibaba</a:t>
            </a:r>
            <a:r>
              <a:rPr lang="en-US" altLang="zh-CN" dirty="0" smtClean="0"/>
              <a:t> group</a:t>
            </a:r>
          </a:p>
          <a:p>
            <a:r>
              <a:rPr lang="en-US" altLang="zh-CN" dirty="0" smtClean="0"/>
              <a:t>Digital Marketing</a:t>
            </a:r>
          </a:p>
          <a:p>
            <a:r>
              <a:rPr lang="en-US" altLang="zh-CN" dirty="0" smtClean="0"/>
              <a:t>Kevin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38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AliExpress</a:t>
            </a:r>
            <a:r>
              <a:rPr lang="en-US" altLang="zh-CN" dirty="0" smtClean="0"/>
              <a:t> APP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Start from 2011 </a:t>
            </a:r>
            <a:r>
              <a:rPr lang="en-US" altLang="zh-CN" dirty="0" err="1" smtClean="0"/>
              <a:t>AliExpress</a:t>
            </a:r>
            <a:r>
              <a:rPr lang="en-US" altLang="zh-CN" dirty="0" smtClean="0"/>
              <a:t> launched the first version of APP on Android market</a:t>
            </a:r>
          </a:p>
          <a:p>
            <a:r>
              <a:rPr lang="en-US" altLang="zh-CN" dirty="0" smtClean="0"/>
              <a:t>From 2013, mobile transaction has been increased </a:t>
            </a:r>
            <a:r>
              <a:rPr lang="en-US" altLang="zh-CN" dirty="0" err="1" smtClean="0"/>
              <a:t>remarkbly</a:t>
            </a:r>
            <a:endParaRPr lang="en-US" altLang="zh-CN" dirty="0"/>
          </a:p>
          <a:p>
            <a:r>
              <a:rPr lang="en-US" altLang="zh-CN" dirty="0" smtClean="0"/>
              <a:t>2014-2015, the YOY GMV has increased 500%</a:t>
            </a:r>
          </a:p>
          <a:p>
            <a:r>
              <a:rPr lang="en-US" altLang="zh-CN" dirty="0" smtClean="0"/>
              <a:t>2015.8.25 promotion, the GMV increased 8 times than normal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501008"/>
            <a:ext cx="73628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1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Success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Google Play ranking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972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16682"/>
            <a:ext cx="28194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4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Change the life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4143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3034"/>
            <a:ext cx="35909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" y="2927194"/>
            <a:ext cx="8066271" cy="335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 of </a:t>
            </a:r>
            <a:r>
              <a:rPr lang="en-US" altLang="zh-CN" dirty="0" err="1"/>
              <a:t>AliExpress</a:t>
            </a:r>
            <a:r>
              <a:rPr lang="en-US" altLang="zh-CN" dirty="0"/>
              <a:t> &amp; </a:t>
            </a:r>
            <a:r>
              <a:rPr lang="en-US" altLang="zh-CN" dirty="0" err="1"/>
              <a:t>Alibaba</a:t>
            </a:r>
            <a:r>
              <a:rPr lang="en-US" altLang="zh-CN" dirty="0"/>
              <a:t> group</a:t>
            </a:r>
          </a:p>
          <a:p>
            <a:r>
              <a:rPr lang="en-US" altLang="zh-CN" dirty="0"/>
              <a:t>Digital Marketing trends</a:t>
            </a:r>
          </a:p>
          <a:p>
            <a:r>
              <a:rPr lang="en-US" altLang="zh-CN" dirty="0" err="1"/>
              <a:t>AliExpress</a:t>
            </a:r>
            <a:r>
              <a:rPr lang="en-US" altLang="zh-CN" dirty="0"/>
              <a:t> Mobile</a:t>
            </a:r>
          </a:p>
          <a:p>
            <a:r>
              <a:rPr lang="en-US" altLang="zh-CN" b="1" dirty="0"/>
              <a:t>Russian Market Operation</a:t>
            </a:r>
          </a:p>
          <a:p>
            <a:r>
              <a:rPr lang="en-US" altLang="zh-CN" dirty="0"/>
              <a:t>11.11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60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386" y="597615"/>
            <a:ext cx="8806992" cy="68508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400" b="1" dirty="0" smtClean="0"/>
              <a:t>Mall is a new AliExpress strategy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8190" cy="5782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9142" y="1276067"/>
            <a:ext cx="8005789" cy="25853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altLang="zh-CN" b="1" dirty="0" smtClean="0"/>
              <a:t>Mall</a:t>
            </a:r>
            <a:r>
              <a:rPr lang="ru-RU" altLang="zh-CN" dirty="0" smtClean="0"/>
              <a:t> </a:t>
            </a:r>
            <a:r>
              <a:rPr lang="ru-RU" altLang="zh-CN" dirty="0"/>
              <a:t>(</a:t>
            </a:r>
            <a:r>
              <a:rPr lang="ru-RU" altLang="zh-CN" dirty="0">
                <a:hlinkClick r:id="rId4"/>
              </a:rPr>
              <a:t>ru.aliexpress.com/mall</a:t>
            </a:r>
            <a:r>
              <a:rPr lang="ru-RU" altLang="zh-CN" dirty="0"/>
              <a:t>) </a:t>
            </a:r>
            <a:r>
              <a:rPr lang="ru-RU" altLang="zh-CN" dirty="0" smtClean="0"/>
              <a:t>– </a:t>
            </a:r>
            <a:r>
              <a:rPr lang="en-US" altLang="zh-CN" dirty="0" smtClean="0"/>
              <a:t>is a new platform of branded goods with extra quality </a:t>
            </a:r>
            <a:r>
              <a:rPr lang="en-US" altLang="zh-CN" dirty="0" err="1" smtClean="0"/>
              <a:t>quarantee</a:t>
            </a:r>
            <a:r>
              <a:rPr lang="en-US" altLang="zh-CN" dirty="0" smtClean="0"/>
              <a:t> and service. Launched in April 2015.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b="1" dirty="0" smtClean="0"/>
              <a:t>Mall Users </a:t>
            </a:r>
            <a:r>
              <a:rPr lang="en-US" altLang="zh-CN" dirty="0" smtClean="0"/>
              <a:t> - have higher demands for quality and service, also have a higher average check (2 times bigger than on AliExpress in general).</a:t>
            </a:r>
            <a:endParaRPr lang="en-US" altLang="zh-CN" dirty="0" smtClean="0"/>
          </a:p>
          <a:p>
            <a:endParaRPr lang="ru-RU" altLang="zh-CN" dirty="0"/>
          </a:p>
          <a:p>
            <a:r>
              <a:rPr lang="en-US" altLang="zh-CN" b="1" dirty="0" smtClean="0"/>
              <a:t>Mall sellers </a:t>
            </a:r>
            <a:r>
              <a:rPr lang="en-US" altLang="zh-CN" dirty="0" smtClean="0"/>
              <a:t> - are large and proven sellers from AliExpress that can offer extra service: quality guarantee, unconditional return and express-delivery.</a:t>
            </a:r>
            <a:endParaRPr lang="en-US" altLang="zh-CN" b="1" dirty="0" smtClean="0"/>
          </a:p>
          <a:p>
            <a:endParaRPr lang="ru-RU" altLang="zh-CN" dirty="0"/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5"/>
          <a:srcRect b="11337"/>
          <a:stretch/>
        </p:blipFill>
        <p:spPr>
          <a:xfrm>
            <a:off x="532956" y="3834545"/>
            <a:ext cx="4169156" cy="22410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97420" y="4054480"/>
            <a:ext cx="19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НАШИ ПАРТНЁРЫ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l="-52624" t="-147505" r="123277" b="147505"/>
          <a:stretch/>
        </p:blipFill>
        <p:spPr>
          <a:xfrm>
            <a:off x="-652463" y="2928937"/>
            <a:ext cx="3066479" cy="10001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765" y="4532901"/>
            <a:ext cx="3000375" cy="9239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549" y="5365837"/>
            <a:ext cx="1549337" cy="62389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9991" y="5456826"/>
            <a:ext cx="2468558" cy="6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 of </a:t>
            </a:r>
            <a:r>
              <a:rPr lang="en-US" altLang="zh-CN" dirty="0" err="1"/>
              <a:t>AliExpress</a:t>
            </a:r>
            <a:r>
              <a:rPr lang="en-US" altLang="zh-CN" dirty="0"/>
              <a:t> &amp; </a:t>
            </a:r>
            <a:r>
              <a:rPr lang="en-US" altLang="zh-CN" dirty="0" err="1"/>
              <a:t>Alibaba</a:t>
            </a:r>
            <a:r>
              <a:rPr lang="en-US" altLang="zh-CN" dirty="0"/>
              <a:t> group</a:t>
            </a:r>
          </a:p>
          <a:p>
            <a:r>
              <a:rPr lang="en-US" altLang="zh-CN" dirty="0"/>
              <a:t>Digital Marketing trends</a:t>
            </a:r>
          </a:p>
          <a:p>
            <a:r>
              <a:rPr lang="en-US" altLang="zh-CN" dirty="0" err="1"/>
              <a:t>AliExpress</a:t>
            </a:r>
            <a:r>
              <a:rPr lang="en-US" altLang="zh-CN" dirty="0"/>
              <a:t> Mobile</a:t>
            </a:r>
          </a:p>
          <a:p>
            <a:r>
              <a:rPr lang="en-US" altLang="zh-CN" dirty="0"/>
              <a:t>Russian Market Operation</a:t>
            </a:r>
          </a:p>
          <a:p>
            <a:r>
              <a:rPr lang="en-US" altLang="zh-CN" b="1" dirty="0"/>
              <a:t>11.11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4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386" y="207"/>
            <a:ext cx="8806992" cy="68508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400" b="1" dirty="0" smtClean="0"/>
              <a:t>International shopping festival – 11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 of November (11.11)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1724" y="748971"/>
            <a:ext cx="7957021" cy="23391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altLang="zh-CN" b="1" dirty="0" smtClean="0"/>
              <a:t>International shopping day </a:t>
            </a:r>
            <a:r>
              <a:rPr lang="en-US" altLang="zh-CN" dirty="0" smtClean="0"/>
              <a:t> - one of the biggest international sales that is hold annually by Alibaba Group on 11.11 since 2009.</a:t>
            </a:r>
            <a:endParaRPr lang="ru-RU" altLang="zh-CN" dirty="0" smtClean="0"/>
          </a:p>
          <a:p>
            <a:endParaRPr lang="ru-RU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Only 24 hours</a:t>
            </a:r>
            <a:endParaRPr lang="ru-RU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Over 1 million of products with significant discounts.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Bigger that Black Friday and </a:t>
            </a:r>
            <a:r>
              <a:rPr lang="en-US" altLang="zh-CN" dirty="0" err="1" smtClean="0"/>
              <a:t>CyberMonday</a:t>
            </a:r>
            <a:r>
              <a:rPr lang="en-US" altLang="zh-CN" dirty="0" smtClean="0"/>
              <a:t> all together.</a:t>
            </a:r>
            <a:endParaRPr lang="ru-RU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Daily volume in 2013 - </a:t>
            </a:r>
            <a:r>
              <a:rPr lang="en-US" altLang="zh-CN" b="1" dirty="0" smtClean="0"/>
              <a:t>$</a:t>
            </a:r>
            <a:r>
              <a:rPr lang="ru-RU" altLang="zh-CN" b="1" dirty="0" smtClean="0"/>
              <a:t>5,8 </a:t>
            </a:r>
            <a:r>
              <a:rPr lang="en-US" altLang="zh-CN" b="1" dirty="0" err="1" smtClean="0"/>
              <a:t>bliion</a:t>
            </a:r>
            <a:r>
              <a:rPr lang="ru-RU" altLang="zh-CN" dirty="0" smtClean="0"/>
              <a:t>, </a:t>
            </a:r>
            <a:r>
              <a:rPr lang="en-US" altLang="zh-CN" dirty="0" smtClean="0"/>
              <a:t>in</a:t>
            </a:r>
            <a:r>
              <a:rPr lang="ru-RU" altLang="zh-CN" dirty="0" smtClean="0"/>
              <a:t> </a:t>
            </a:r>
            <a:r>
              <a:rPr lang="ru-RU" altLang="zh-CN" dirty="0" smtClean="0"/>
              <a:t>2014 </a:t>
            </a:r>
            <a:r>
              <a:rPr lang="en-US" altLang="zh-CN" dirty="0"/>
              <a:t> </a:t>
            </a:r>
            <a:r>
              <a:rPr lang="en-US" altLang="zh-CN" sz="2000" b="1" dirty="0" smtClean="0"/>
              <a:t>$</a:t>
            </a:r>
            <a:r>
              <a:rPr lang="ru-RU" altLang="zh-CN" sz="2000" b="1" dirty="0" smtClean="0"/>
              <a:t>9,3 </a:t>
            </a:r>
            <a:r>
              <a:rPr lang="en-US" altLang="zh-CN" sz="2000" b="1" dirty="0" smtClean="0"/>
              <a:t>billion.</a:t>
            </a:r>
            <a:endParaRPr lang="ru-RU" altLang="zh-CN" sz="2000" b="1" dirty="0" smtClean="0"/>
          </a:p>
          <a:p>
            <a:endParaRPr lang="ru-RU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4" y="3088073"/>
            <a:ext cx="4941252" cy="30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Introduction of </a:t>
            </a:r>
            <a:r>
              <a:rPr lang="en-US" altLang="zh-CN" b="1" dirty="0" err="1" smtClean="0"/>
              <a:t>AliExpress</a:t>
            </a:r>
            <a:r>
              <a:rPr lang="en-US" altLang="zh-CN" b="1" dirty="0" smtClean="0"/>
              <a:t> &amp; </a:t>
            </a:r>
            <a:r>
              <a:rPr lang="en-US" altLang="zh-CN" b="1" dirty="0" err="1" smtClean="0"/>
              <a:t>Alibaba</a:t>
            </a:r>
            <a:r>
              <a:rPr lang="en-US" altLang="zh-CN" b="1" dirty="0"/>
              <a:t> </a:t>
            </a:r>
            <a:r>
              <a:rPr lang="en-US" altLang="zh-CN" b="1" dirty="0" smtClean="0"/>
              <a:t>group</a:t>
            </a:r>
          </a:p>
          <a:p>
            <a:r>
              <a:rPr lang="en-US" altLang="zh-CN" dirty="0" smtClean="0"/>
              <a:t>Digital Marketing trends</a:t>
            </a:r>
          </a:p>
          <a:p>
            <a:r>
              <a:rPr lang="en-US" altLang="zh-CN" dirty="0" err="1" smtClean="0"/>
              <a:t>AliExpress</a:t>
            </a:r>
            <a:r>
              <a:rPr lang="en-US" altLang="zh-CN" dirty="0" smtClean="0"/>
              <a:t> Mobile</a:t>
            </a:r>
          </a:p>
          <a:p>
            <a:r>
              <a:rPr lang="en-US" altLang="zh-CN" dirty="0" smtClean="0"/>
              <a:t>Russian Market Operation</a:t>
            </a:r>
          </a:p>
          <a:p>
            <a:r>
              <a:rPr lang="en-US" altLang="zh-CN" dirty="0" smtClean="0"/>
              <a:t>11.11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69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 bwMode="auto">
          <a:xfrm>
            <a:off x="629876" y="473665"/>
            <a:ext cx="7851186" cy="4723522"/>
          </a:xfrm>
          <a:prstGeom prst="ellipse">
            <a:avLst/>
          </a:prstGeom>
          <a:noFill/>
          <a:ln w="31750" cap="flat" cmpd="sng" algn="ctr">
            <a:solidFill>
              <a:srgbClr val="A452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3300000" lon="0" rev="0"/>
            </a:camera>
            <a:lightRig rig="threePt" dir="t"/>
          </a:scene3d>
        </p:spPr>
        <p:txBody>
          <a:bodyPr lIns="104274" tIns="52137" rIns="104274" bIns="52137"/>
          <a:lstStyle/>
          <a:p>
            <a:pPr eaLnBrk="0" hangingPunct="0">
              <a:defRPr/>
            </a:pPr>
            <a:endParaRPr lang="en-US" sz="2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603" y="5627557"/>
            <a:ext cx="5991868" cy="514130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r>
              <a:rPr lang="en-US" sz="900" i="1" dirty="0">
                <a:latin typeface="+mj-lt"/>
                <a:cs typeface="Calibri" pitchFamily="34" charset="0"/>
              </a:rPr>
              <a:t>Notes:</a:t>
            </a:r>
          </a:p>
          <a:p>
            <a:r>
              <a:rPr lang="en-US" sz="900" i="1" dirty="0">
                <a:latin typeface="+mj-lt"/>
                <a:cs typeface="Calibri" pitchFamily="34" charset="0"/>
              </a:rPr>
              <a:t>(1) Though minority investments or joint ventures</a:t>
            </a:r>
          </a:p>
          <a:p>
            <a:r>
              <a:rPr lang="en-US" sz="900" i="1" dirty="0">
                <a:latin typeface="+mj-lt"/>
                <a:cs typeface="Calibri" pitchFamily="34" charset="0"/>
              </a:rPr>
              <a:t>(2) Through contractual arrangements with Ant Financial Services Group, our related company that operates </a:t>
            </a:r>
            <a:r>
              <a:rPr lang="en-US" sz="900" i="1" dirty="0" err="1">
                <a:latin typeface="+mj-lt"/>
                <a:cs typeface="Calibri" pitchFamily="34" charset="0"/>
              </a:rPr>
              <a:t>Alipay</a:t>
            </a:r>
            <a:endParaRPr lang="en-US" sz="900" i="1" dirty="0">
              <a:latin typeface="+mj-lt"/>
              <a:cs typeface="Calibri" pitchFamily="34" charset="0"/>
            </a:endParaRPr>
          </a:p>
        </p:txBody>
      </p: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1355371" y="-99392"/>
            <a:ext cx="7788629" cy="5427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marL="22268" indent="-22268" defTabSz="914388">
              <a:spcBef>
                <a:spcPct val="5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  <a:sym typeface="Helvetica Neue"/>
              </a:rPr>
              <a:t>A Commerce E</a:t>
            </a:r>
            <a:r>
              <a:rPr lang="en-US" altLang="ja-JP" sz="2800" b="1" dirty="0">
                <a:solidFill>
                  <a:schemeClr val="bg1"/>
                </a:solidFill>
                <a:latin typeface="+mj-lt"/>
                <a:ea typeface="MS PGothic" pitchFamily="34" charset="-128"/>
                <a:sym typeface="Helvetica Neue"/>
              </a:rPr>
              <a:t>cosystem</a:t>
            </a:r>
            <a:endParaRPr lang="en-US" altLang="zh-CN" sz="2800" b="1" dirty="0">
              <a:solidFill>
                <a:schemeClr val="bg1"/>
              </a:solidFill>
              <a:latin typeface="+mj-lt"/>
              <a:sym typeface="Helvetica Neue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6087" y="1041977"/>
            <a:ext cx="8491531" cy="4665403"/>
            <a:chOff x="311035" y="1695239"/>
            <a:chExt cx="9925952" cy="5144903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3517482" y="3795237"/>
              <a:ext cx="3592022" cy="0"/>
            </a:xfrm>
            <a:prstGeom prst="line">
              <a:avLst/>
            </a:prstGeom>
            <a:noFill/>
            <a:ln w="50800" cap="flat" cmpd="sng" algn="ctr">
              <a:gradFill flip="none" rotWithShape="1">
                <a:gsLst>
                  <a:gs pos="0">
                    <a:srgbClr val="3F9FFF"/>
                  </a:gs>
                  <a:gs pos="100000">
                    <a:srgbClr val="FF9933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Front">
                <a:rot lat="0" lon="0" rev="0"/>
              </a:camera>
              <a:lightRig rig="threePt" dir="t"/>
            </a:scene3d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912165" y="3352709"/>
              <a:ext cx="1197341" cy="326204"/>
            </a:xfrm>
            <a:prstGeom prst="line">
              <a:avLst/>
            </a:prstGeom>
            <a:noFill/>
            <a:ln w="114300" cap="flat" cmpd="sng" algn="ctr">
              <a:gradFill flip="none" rotWithShape="1">
                <a:gsLst>
                  <a:gs pos="22000">
                    <a:schemeClr val="bg1">
                      <a:lumMod val="65000"/>
                    </a:schemeClr>
                  </a:gs>
                  <a:gs pos="100000">
                    <a:srgbClr val="FF99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246295" lon="19598271" rev="1214295"/>
              </a:camera>
              <a:lightRig rig="threePt" dir="t"/>
            </a:scene3d>
          </p:spPr>
        </p:cxn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261" y="3352709"/>
              <a:ext cx="279912" cy="25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Block Arc 33"/>
            <p:cNvSpPr/>
            <p:nvPr/>
          </p:nvSpPr>
          <p:spPr bwMode="auto">
            <a:xfrm rot="12301820">
              <a:off x="3243433" y="3981033"/>
              <a:ext cx="1248864" cy="189071"/>
            </a:xfrm>
            <a:prstGeom prst="blockArc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  <a:defRPr/>
              </a:pPr>
              <a:endParaRPr lang="en-US" sz="1500" b="1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Block Arc 34"/>
            <p:cNvSpPr/>
            <p:nvPr/>
          </p:nvSpPr>
          <p:spPr bwMode="auto">
            <a:xfrm rot="9416923">
              <a:off x="6164252" y="4000290"/>
              <a:ext cx="1165358" cy="203077"/>
            </a:xfrm>
            <a:prstGeom prst="blockArc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prstDash val="sysDash"/>
              <a:round/>
              <a:headEnd/>
              <a:tailEnd/>
            </a:ln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  <a:defRPr/>
              </a:pPr>
              <a:endParaRPr lang="en-US" sz="1500" b="1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6" name="TextBox 40"/>
            <p:cNvSpPr txBox="1">
              <a:spLocks noChangeArrowheads="1"/>
            </p:cNvSpPr>
            <p:nvPr/>
          </p:nvSpPr>
          <p:spPr bwMode="auto">
            <a:xfrm>
              <a:off x="4322622" y="4013256"/>
              <a:ext cx="2099712" cy="720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9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Consumer protection program</a:t>
              </a:r>
            </a:p>
            <a:p>
              <a:pPr algn="ctr"/>
              <a:r>
                <a:rPr lang="en-US" altLang="zh-TW" sz="9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Transaction safety program</a:t>
              </a:r>
            </a:p>
            <a:p>
              <a:pPr algn="ctr"/>
              <a:r>
                <a:rPr lang="en-US" altLang="zh-TW" sz="9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Feedback &amp; rating system</a:t>
              </a:r>
            </a:p>
            <a:p>
              <a:pPr algn="ctr"/>
              <a:r>
                <a:rPr lang="en-US" altLang="zh-TW" sz="9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Rules of marketplace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V="1">
              <a:off x="3431958" y="2944952"/>
              <a:ext cx="684194" cy="740602"/>
            </a:xfrm>
            <a:prstGeom prst="line">
              <a:avLst/>
            </a:prstGeom>
            <a:noFill/>
            <a:ln w="165100" cap="flat" cmpd="sng" algn="ctr">
              <a:gradFill flip="none" rotWithShape="1">
                <a:gsLst>
                  <a:gs pos="25000">
                    <a:srgbClr val="3399FF"/>
                  </a:gs>
                  <a:gs pos="58000">
                    <a:srgbClr val="808000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>
                <a:rot lat="17657525" lon="2213913" rev="21021522"/>
              </a:camera>
              <a:lightRig rig="threePt" dir="t"/>
            </a:scene3d>
          </p:spPr>
        </p:cxnSp>
        <p:cxnSp>
          <p:nvCxnSpPr>
            <p:cNvPr id="38" name="Straight Arrow Connector 53"/>
            <p:cNvCxnSpPr>
              <a:cxnSpLocks noChangeShapeType="1"/>
            </p:cNvCxnSpPr>
            <p:nvPr/>
          </p:nvCxnSpPr>
          <p:spPr bwMode="auto">
            <a:xfrm>
              <a:off x="4287202" y="2875633"/>
              <a:ext cx="1967059" cy="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3431958" y="3271158"/>
              <a:ext cx="1967059" cy="407755"/>
            </a:xfrm>
            <a:prstGeom prst="line">
              <a:avLst/>
            </a:prstGeom>
            <a:noFill/>
            <a:ln w="127000" cap="flat" cmpd="sng" algn="ctr">
              <a:gradFill flip="none" rotWithShape="1">
                <a:gsLst>
                  <a:gs pos="0">
                    <a:srgbClr val="3F9FFF"/>
                  </a:gs>
                  <a:gs pos="51000">
                    <a:schemeClr val="bg1">
                      <a:lumMod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</p:spPr>
        </p:cxn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152" y="3352709"/>
              <a:ext cx="279912" cy="25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Oval 41"/>
            <p:cNvSpPr/>
            <p:nvPr/>
          </p:nvSpPr>
          <p:spPr bwMode="auto">
            <a:xfrm>
              <a:off x="6852931" y="3434259"/>
              <a:ext cx="1453914" cy="652410"/>
            </a:xfrm>
            <a:prstGeom prst="ellipse">
              <a:avLst/>
            </a:prstGeom>
            <a:solidFill>
              <a:srgbClr val="FFAF6D"/>
            </a:solidFill>
            <a:ln w="9525">
              <a:noFill/>
              <a:round/>
              <a:headEnd/>
              <a:tailEnd/>
            </a:ln>
            <a:scene3d>
              <a:camera prst="orthographicFront">
                <a:rot lat="3299981" lon="0" rev="21599991"/>
              </a:camera>
              <a:lightRig rig="threePt" dir="t"/>
            </a:scene3d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  <a:defRPr/>
              </a:pPr>
              <a:endParaRPr lang="en-US" sz="1500" b="1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3" name="Group 180"/>
            <p:cNvGrpSpPr>
              <a:grpSpLocks/>
            </p:cNvGrpSpPr>
            <p:nvPr/>
          </p:nvGrpSpPr>
          <p:grpSpPr bwMode="auto">
            <a:xfrm>
              <a:off x="7155236" y="3189602"/>
              <a:ext cx="855228" cy="570863"/>
              <a:chOff x="6248400" y="3962397"/>
              <a:chExt cx="761984" cy="533404"/>
            </a:xfrm>
          </p:grpSpPr>
          <p:sp>
            <p:nvSpPr>
              <p:cNvPr id="161" name="Oval 58"/>
              <p:cNvSpPr>
                <a:spLocks noChangeArrowheads="1"/>
              </p:cNvSpPr>
              <p:nvPr/>
            </p:nvSpPr>
            <p:spPr bwMode="auto">
              <a:xfrm>
                <a:off x="6857986" y="4038600"/>
                <a:ext cx="121919" cy="12192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2" name="Flowchart: Delay 59"/>
              <p:cNvSpPr>
                <a:spLocks noChangeArrowheads="1"/>
              </p:cNvSpPr>
              <p:nvPr/>
            </p:nvSpPr>
            <p:spPr bwMode="auto">
              <a:xfrm rot="-5400000">
                <a:off x="6774165" y="4259582"/>
                <a:ext cx="304800" cy="167638"/>
              </a:xfrm>
              <a:prstGeom prst="flowChartDelay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3" name="Oval 60"/>
              <p:cNvSpPr>
                <a:spLocks noChangeArrowheads="1"/>
              </p:cNvSpPr>
              <p:nvPr/>
            </p:nvSpPr>
            <p:spPr bwMode="auto">
              <a:xfrm>
                <a:off x="6553184" y="3962397"/>
                <a:ext cx="121919" cy="121919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4" name="Flowchart: Delay 61"/>
              <p:cNvSpPr>
                <a:spLocks noChangeArrowheads="1"/>
              </p:cNvSpPr>
              <p:nvPr/>
            </p:nvSpPr>
            <p:spPr bwMode="auto">
              <a:xfrm rot="-5400000">
                <a:off x="6469368" y="4183380"/>
                <a:ext cx="304800" cy="167638"/>
              </a:xfrm>
              <a:prstGeom prst="flowChartDelay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5" name="Oval 62"/>
              <p:cNvSpPr>
                <a:spLocks noChangeArrowheads="1"/>
              </p:cNvSpPr>
              <p:nvPr/>
            </p:nvSpPr>
            <p:spPr bwMode="auto">
              <a:xfrm>
                <a:off x="6263625" y="4038593"/>
                <a:ext cx="121919" cy="121919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6" name="Flowchart: Delay 63"/>
              <p:cNvSpPr>
                <a:spLocks noChangeArrowheads="1"/>
              </p:cNvSpPr>
              <p:nvPr/>
            </p:nvSpPr>
            <p:spPr bwMode="auto">
              <a:xfrm rot="-5400000">
                <a:off x="6179819" y="4259581"/>
                <a:ext cx="304800" cy="167638"/>
              </a:xfrm>
              <a:prstGeom prst="flowChartDelay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44" name="TextBox 64"/>
            <p:cNvSpPr txBox="1">
              <a:spLocks noChangeArrowheads="1"/>
            </p:cNvSpPr>
            <p:nvPr/>
          </p:nvSpPr>
          <p:spPr bwMode="auto">
            <a:xfrm>
              <a:off x="7155220" y="3597362"/>
              <a:ext cx="940768" cy="336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Buyers</a:t>
              </a:r>
              <a:endParaRPr lang="zh-TW" altLang="en-US" sz="13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320142" y="3434258"/>
              <a:ext cx="1453914" cy="652410"/>
            </a:xfrm>
            <a:prstGeom prst="ellipse">
              <a:avLst/>
            </a:prstGeom>
            <a:solidFill>
              <a:srgbClr val="69B4FF"/>
            </a:solidFill>
            <a:ln w="9525">
              <a:noFill/>
              <a:round/>
              <a:headEnd/>
              <a:tailEnd/>
            </a:ln>
            <a:scene3d>
              <a:camera prst="orthographicFront">
                <a:rot lat="3299981" lon="0" rev="21599991"/>
              </a:camera>
              <a:lightRig rig="threePt" dir="t"/>
            </a:scene3d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  <a:defRPr/>
              </a:pPr>
              <a:endParaRPr lang="en-US" sz="1500" b="1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4" name="Group 179"/>
            <p:cNvGrpSpPr>
              <a:grpSpLocks/>
            </p:cNvGrpSpPr>
            <p:nvPr/>
          </p:nvGrpSpPr>
          <p:grpSpPr bwMode="auto">
            <a:xfrm>
              <a:off x="2645140" y="3189603"/>
              <a:ext cx="872342" cy="570863"/>
              <a:chOff x="2042161" y="3886197"/>
              <a:chExt cx="777233" cy="533404"/>
            </a:xfrm>
          </p:grpSpPr>
          <p:sp>
            <p:nvSpPr>
              <p:cNvPr id="155" name="Oval 67"/>
              <p:cNvSpPr>
                <a:spLocks noChangeArrowheads="1"/>
              </p:cNvSpPr>
              <p:nvPr/>
            </p:nvSpPr>
            <p:spPr bwMode="auto">
              <a:xfrm>
                <a:off x="2666994" y="3962399"/>
                <a:ext cx="121919" cy="12192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6" name="Flowchart: Delay 68"/>
              <p:cNvSpPr>
                <a:spLocks noChangeArrowheads="1"/>
              </p:cNvSpPr>
              <p:nvPr/>
            </p:nvSpPr>
            <p:spPr bwMode="auto">
              <a:xfrm rot="-5400000">
                <a:off x="2583175" y="4183381"/>
                <a:ext cx="304800" cy="167638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7" name="Oval 69"/>
              <p:cNvSpPr>
                <a:spLocks noChangeArrowheads="1"/>
              </p:cNvSpPr>
              <p:nvPr/>
            </p:nvSpPr>
            <p:spPr bwMode="auto">
              <a:xfrm>
                <a:off x="2362195" y="3886197"/>
                <a:ext cx="121919" cy="1219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8" name="Flowchart: Delay 70"/>
              <p:cNvSpPr>
                <a:spLocks noChangeArrowheads="1"/>
              </p:cNvSpPr>
              <p:nvPr/>
            </p:nvSpPr>
            <p:spPr bwMode="auto">
              <a:xfrm rot="-5400000">
                <a:off x="2278375" y="4107180"/>
                <a:ext cx="304800" cy="167638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9" name="Oval 71"/>
              <p:cNvSpPr>
                <a:spLocks noChangeArrowheads="1"/>
              </p:cNvSpPr>
              <p:nvPr/>
            </p:nvSpPr>
            <p:spPr bwMode="auto">
              <a:xfrm>
                <a:off x="2057394" y="3962394"/>
                <a:ext cx="121919" cy="1219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0" name="Flowchart: Delay 72"/>
              <p:cNvSpPr>
                <a:spLocks noChangeArrowheads="1"/>
              </p:cNvSpPr>
              <p:nvPr/>
            </p:nvSpPr>
            <p:spPr bwMode="auto">
              <a:xfrm rot="-5400000">
                <a:off x="1973580" y="4183382"/>
                <a:ext cx="304800" cy="167638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4287" tIns="52144" rIns="104287" bIns="52144"/>
              <a:lstStyle/>
              <a:p>
                <a:pPr eaLnBrk="0" hangingPunct="0"/>
                <a:endParaRPr 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50" name="TextBox 73"/>
            <p:cNvSpPr txBox="1">
              <a:spLocks noChangeArrowheads="1"/>
            </p:cNvSpPr>
            <p:nvPr/>
          </p:nvSpPr>
          <p:spPr bwMode="auto">
            <a:xfrm>
              <a:off x="2576715" y="3610646"/>
              <a:ext cx="940768" cy="336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Sellers</a:t>
              </a:r>
              <a:endParaRPr lang="zh-TW" altLang="en-US" sz="13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cxnSp>
          <p:nvCxnSpPr>
            <p:cNvPr id="52" name="Straight Arrow Connector 75"/>
            <p:cNvCxnSpPr>
              <a:cxnSpLocks noChangeShapeType="1"/>
            </p:cNvCxnSpPr>
            <p:nvPr/>
          </p:nvCxnSpPr>
          <p:spPr bwMode="auto">
            <a:xfrm flipV="1">
              <a:off x="2149093" y="5168024"/>
              <a:ext cx="0" cy="407755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14:hiddenLine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H="1">
              <a:off x="7639417" y="5045716"/>
              <a:ext cx="341443" cy="733526"/>
            </a:xfrm>
            <a:prstGeom prst="straightConnector1">
              <a:avLst/>
            </a:prstGeom>
            <a:noFill/>
            <a:ln w="15875" cap="flat" cmpd="sng" algn="ctr">
              <a:solidFill>
                <a:schemeClr val="bg2">
                  <a:lumMod val="75000"/>
                </a:schemeClr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2423140" y="5045716"/>
              <a:ext cx="256082" cy="733526"/>
            </a:xfrm>
            <a:prstGeom prst="straightConnector1">
              <a:avLst/>
            </a:prstGeom>
            <a:noFill/>
            <a:ln w="15875" cap="flat" cmpd="sng" algn="ctr">
              <a:solidFill>
                <a:schemeClr val="bg2">
                  <a:lumMod val="75000"/>
                </a:schemeClr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sp>
          <p:nvSpPr>
            <p:cNvPr id="55" name="Oval 54"/>
            <p:cNvSpPr/>
            <p:nvPr/>
          </p:nvSpPr>
          <p:spPr bwMode="auto">
            <a:xfrm>
              <a:off x="2415941" y="5453772"/>
              <a:ext cx="5730130" cy="1386370"/>
            </a:xfrm>
            <a:prstGeom prst="ellipse">
              <a:avLst/>
            </a:prstGeom>
            <a:noFill/>
            <a:ln w="222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3300000" lon="0" rev="0"/>
              </a:camera>
              <a:lightRig rig="threePt" dir="t"/>
            </a:scene3d>
          </p:spPr>
          <p:txBody>
            <a:bodyPr lIns="118939" tIns="59470" rIns="118939" bIns="59470"/>
            <a:lstStyle/>
            <a:p>
              <a:pPr eaLnBrk="0" hangingPunct="0">
                <a:defRPr/>
              </a:pPr>
              <a:endParaRPr lang="en-US" sz="21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" name="TextBox 79"/>
            <p:cNvSpPr txBox="1">
              <a:spLocks noChangeArrowheads="1"/>
            </p:cNvSpPr>
            <p:nvPr/>
          </p:nvSpPr>
          <p:spPr bwMode="auto">
            <a:xfrm>
              <a:off x="3387253" y="6005773"/>
              <a:ext cx="3773836" cy="285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0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Alibaba online and mobile commerce infrastructure</a:t>
              </a:r>
              <a:endParaRPr lang="zh-TW" altLang="en-US" sz="10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sp>
          <p:nvSpPr>
            <p:cNvPr id="57" name="TextBox 80"/>
            <p:cNvSpPr txBox="1">
              <a:spLocks noChangeArrowheads="1"/>
            </p:cNvSpPr>
            <p:nvPr/>
          </p:nvSpPr>
          <p:spPr bwMode="auto">
            <a:xfrm>
              <a:off x="4878930" y="5545597"/>
              <a:ext cx="769720" cy="320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2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DATA</a:t>
              </a:r>
              <a:endParaRPr lang="zh-TW" altLang="en-US" sz="12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sp>
          <p:nvSpPr>
            <p:cNvPr id="58" name="TextBox 81"/>
            <p:cNvSpPr txBox="1">
              <a:spLocks noChangeArrowheads="1"/>
            </p:cNvSpPr>
            <p:nvPr/>
          </p:nvSpPr>
          <p:spPr bwMode="auto">
            <a:xfrm>
              <a:off x="2935750" y="5627149"/>
              <a:ext cx="1491148" cy="320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2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TECHNOLOGY</a:t>
              </a:r>
              <a:endParaRPr lang="zh-TW" altLang="en-US" sz="12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sp>
          <p:nvSpPr>
            <p:cNvPr id="59" name="TextBox 82"/>
            <p:cNvSpPr txBox="1">
              <a:spLocks noChangeArrowheads="1"/>
            </p:cNvSpPr>
            <p:nvPr/>
          </p:nvSpPr>
          <p:spPr bwMode="auto">
            <a:xfrm>
              <a:off x="6339155" y="5626079"/>
              <a:ext cx="732586" cy="320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2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TEAM</a:t>
              </a:r>
              <a:endParaRPr lang="zh-TW" altLang="en-US" sz="12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28000"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338" y="5839101"/>
              <a:ext cx="442588" cy="430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34000" contras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306" y="5892643"/>
              <a:ext cx="475850" cy="45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Arc 61"/>
            <p:cNvSpPr/>
            <p:nvPr/>
          </p:nvSpPr>
          <p:spPr bwMode="auto">
            <a:xfrm>
              <a:off x="5911882" y="3993607"/>
              <a:ext cx="1796285" cy="490185"/>
            </a:xfrm>
            <a:prstGeom prst="arc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8939" tIns="59470" rIns="118939" bIns="59470"/>
            <a:lstStyle/>
            <a:p>
              <a:pPr eaLnBrk="0" hangingPunct="0">
                <a:defRPr/>
              </a:pPr>
              <a:endParaRPr lang="en-US" sz="21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629299" y="2944951"/>
              <a:ext cx="1453914" cy="652410"/>
            </a:xfrm>
            <a:prstGeom prst="ellipse">
              <a:avLst/>
            </a:prstGeom>
            <a:solidFill>
              <a:srgbClr val="A7A7A7"/>
            </a:solidFill>
            <a:ln w="9525">
              <a:noFill/>
              <a:round/>
              <a:headEnd/>
              <a:tailEnd/>
            </a:ln>
            <a:scene3d>
              <a:camera prst="orthographicFront">
                <a:rot lat="3299981" lon="0" rev="21599991"/>
              </a:camera>
              <a:lightRig rig="threePt" dir="t"/>
            </a:scene3d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  <a:defRPr/>
              </a:pPr>
              <a:endParaRPr lang="en-US" sz="1500" b="1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5" name="Group 150"/>
            <p:cNvGrpSpPr>
              <a:grpSpLocks/>
            </p:cNvGrpSpPr>
            <p:nvPr/>
          </p:nvGrpSpPr>
          <p:grpSpPr bwMode="auto">
            <a:xfrm>
              <a:off x="4971409" y="2781851"/>
              <a:ext cx="769707" cy="488819"/>
              <a:chOff x="4114800" y="2286001"/>
              <a:chExt cx="761985" cy="563881"/>
            </a:xfrm>
          </p:grpSpPr>
          <p:grpSp>
            <p:nvGrpSpPr>
              <p:cNvPr id="6" name="Group 141"/>
              <p:cNvGrpSpPr>
                <a:grpSpLocks/>
              </p:cNvGrpSpPr>
              <p:nvPr/>
            </p:nvGrpSpPr>
            <p:grpSpPr bwMode="auto">
              <a:xfrm>
                <a:off x="4725911" y="2438401"/>
                <a:ext cx="150874" cy="411481"/>
                <a:chOff x="5029200" y="1828800"/>
                <a:chExt cx="167638" cy="457200"/>
              </a:xfrm>
            </p:grpSpPr>
            <p:sp>
              <p:nvSpPr>
                <p:cNvPr id="153" name="Oval 152"/>
                <p:cNvSpPr/>
                <p:nvPr/>
              </p:nvSpPr>
              <p:spPr bwMode="auto">
                <a:xfrm>
                  <a:off x="5043800" y="1827733"/>
                  <a:ext cx="122470" cy="12116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54" name="Flowchart: Delay 153"/>
                <p:cNvSpPr/>
                <p:nvPr/>
              </p:nvSpPr>
              <p:spPr bwMode="auto">
                <a:xfrm rot="16200000">
                  <a:off x="4960617" y="2049210"/>
                  <a:ext cx="305166" cy="167376"/>
                </a:xfrm>
                <a:prstGeom prst="flowChartDelay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7" name="Group 142"/>
              <p:cNvGrpSpPr>
                <a:grpSpLocks/>
              </p:cNvGrpSpPr>
              <p:nvPr/>
            </p:nvGrpSpPr>
            <p:grpSpPr bwMode="auto">
              <a:xfrm>
                <a:off x="4419588" y="2286001"/>
                <a:ext cx="150874" cy="411481"/>
                <a:chOff x="5029200" y="1828800"/>
                <a:chExt cx="167638" cy="457200"/>
              </a:xfrm>
            </p:grpSpPr>
            <p:sp>
              <p:nvSpPr>
                <p:cNvPr id="151" name="Oval 150"/>
                <p:cNvSpPr/>
                <p:nvPr/>
              </p:nvSpPr>
              <p:spPr bwMode="auto">
                <a:xfrm>
                  <a:off x="5043283" y="1828775"/>
                  <a:ext cx="122470" cy="12116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52" name="Flowchart: Delay 151"/>
                <p:cNvSpPr/>
                <p:nvPr/>
              </p:nvSpPr>
              <p:spPr bwMode="auto">
                <a:xfrm rot="16200000">
                  <a:off x="4960101" y="2050252"/>
                  <a:ext cx="305166" cy="167376"/>
                </a:xfrm>
                <a:prstGeom prst="flowChartDelay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8" name="Group 145"/>
              <p:cNvGrpSpPr>
                <a:grpSpLocks/>
              </p:cNvGrpSpPr>
              <p:nvPr/>
            </p:nvGrpSpPr>
            <p:grpSpPr bwMode="auto">
              <a:xfrm>
                <a:off x="4114800" y="2438400"/>
                <a:ext cx="150874" cy="411481"/>
                <a:chOff x="5029200" y="1828800"/>
                <a:chExt cx="167638" cy="457200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>
                  <a:off x="5043103" y="1827733"/>
                  <a:ext cx="122470" cy="12116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50" name="Flowchart: Delay 149"/>
                <p:cNvSpPr/>
                <p:nvPr/>
              </p:nvSpPr>
              <p:spPr bwMode="auto">
                <a:xfrm rot="16200000">
                  <a:off x="4959921" y="2049210"/>
                  <a:ext cx="305166" cy="167376"/>
                </a:xfrm>
                <a:prstGeom prst="flowChartDelay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65" name="TextBox 97"/>
            <p:cNvSpPr txBox="1">
              <a:spLocks noChangeArrowheads="1"/>
            </p:cNvSpPr>
            <p:nvPr/>
          </p:nvSpPr>
          <p:spPr bwMode="auto">
            <a:xfrm>
              <a:off x="4473157" y="3223000"/>
              <a:ext cx="1830459" cy="28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0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Logistics Partners</a:t>
              </a:r>
            </a:p>
          </p:txBody>
        </p:sp>
        <p:cxnSp>
          <p:nvCxnSpPr>
            <p:cNvPr id="66" name="Straight Connector 98"/>
            <p:cNvCxnSpPr>
              <a:cxnSpLocks noChangeShapeType="1"/>
            </p:cNvCxnSpPr>
            <p:nvPr/>
          </p:nvCxnSpPr>
          <p:spPr bwMode="auto">
            <a:xfrm>
              <a:off x="3603006" y="3923566"/>
              <a:ext cx="359202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67" name="Straight Connector 99"/>
            <p:cNvCxnSpPr>
              <a:cxnSpLocks noChangeShapeType="1"/>
            </p:cNvCxnSpPr>
            <p:nvPr/>
          </p:nvCxnSpPr>
          <p:spPr bwMode="auto">
            <a:xfrm>
              <a:off x="3859580" y="3923566"/>
              <a:ext cx="256573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202" y="3678914"/>
              <a:ext cx="277112" cy="29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736" y="3678913"/>
              <a:ext cx="277112" cy="29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Oval Callout 70"/>
            <p:cNvSpPr/>
            <p:nvPr/>
          </p:nvSpPr>
          <p:spPr bwMode="auto">
            <a:xfrm>
              <a:off x="5741161" y="1695239"/>
              <a:ext cx="1452987" cy="1054286"/>
            </a:xfrm>
            <a:prstGeom prst="wedgeEllipseCallout">
              <a:avLst>
                <a:gd name="adj1" fmla="val -37948"/>
                <a:gd name="adj2" fmla="val 50020"/>
              </a:avLst>
            </a:prstGeom>
            <a:solidFill>
              <a:schemeClr val="bg1"/>
            </a:solidFill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  <a:defRPr/>
              </a:pPr>
              <a:endParaRPr lang="en-US" sz="1500" b="1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5" name="TextBox 113"/>
            <p:cNvSpPr txBox="1">
              <a:spLocks noChangeArrowheads="1"/>
            </p:cNvSpPr>
            <p:nvPr/>
          </p:nvSpPr>
          <p:spPr bwMode="auto">
            <a:xfrm>
              <a:off x="5881341" y="2218704"/>
              <a:ext cx="1161524" cy="455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0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Logistics infrastructure</a:t>
              </a:r>
              <a:endParaRPr lang="zh-TW" altLang="en-US" sz="10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334" y="1838647"/>
              <a:ext cx="289242" cy="37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8" cstate="print">
              <a:lum bright="1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238" y="1882137"/>
              <a:ext cx="338692" cy="31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Callout 117"/>
            <p:cNvSpPr>
              <a:spLocks noChangeArrowheads="1"/>
            </p:cNvSpPr>
            <p:nvPr/>
          </p:nvSpPr>
          <p:spPr bwMode="auto">
            <a:xfrm>
              <a:off x="7280553" y="1777433"/>
              <a:ext cx="1197341" cy="971674"/>
            </a:xfrm>
            <a:prstGeom prst="wedgeEllipseCallout">
              <a:avLst>
                <a:gd name="adj1" fmla="val -20208"/>
                <a:gd name="adj2" fmla="val 69745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1500" b="1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99" name="Picture 11"/>
            <p:cNvPicPr>
              <a:picLocks noChangeAspect="1" noChangeArrowheads="1"/>
            </p:cNvPicPr>
            <p:nvPr/>
          </p:nvPicPr>
          <p:blipFill>
            <a:blip r:embed="rId9" cstate="print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388" y="3960265"/>
              <a:ext cx="472522" cy="289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20" y="3352709"/>
              <a:ext cx="511008" cy="29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11"/>
            <p:cNvPicPr>
              <a:picLocks noChangeAspect="1" noChangeArrowheads="1"/>
            </p:cNvPicPr>
            <p:nvPr/>
          </p:nvPicPr>
          <p:blipFill>
            <a:blip r:embed="rId9" cstate="print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77" y="4005118"/>
              <a:ext cx="472522" cy="289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"/>
            <p:cNvPicPr>
              <a:picLocks noChangeAspect="1" noChangeArrowheads="1"/>
            </p:cNvPicPr>
            <p:nvPr/>
          </p:nvPicPr>
          <p:blipFill>
            <a:blip r:embed="rId11" cstate="print">
              <a:lum contrast="1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3414" y="3515812"/>
              <a:ext cx="325527" cy="288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Oval 102"/>
            <p:cNvSpPr/>
            <p:nvPr/>
          </p:nvSpPr>
          <p:spPr bwMode="auto">
            <a:xfrm>
              <a:off x="3603006" y="2537196"/>
              <a:ext cx="1453914" cy="652409"/>
            </a:xfrm>
            <a:prstGeom prst="ellipse">
              <a:avLst/>
            </a:prstGeom>
            <a:solidFill>
              <a:srgbClr val="A4A000"/>
            </a:solidFill>
            <a:ln w="9525">
              <a:noFill/>
              <a:round/>
              <a:headEnd/>
              <a:tailEnd/>
            </a:ln>
            <a:scene3d>
              <a:camera prst="orthographicFront">
                <a:rot lat="3299981" lon="0" rev="21599991"/>
              </a:camera>
              <a:lightRig rig="threePt" dir="t"/>
            </a:scene3d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  <a:defRPr/>
              </a:pPr>
              <a:endParaRPr lang="en-US" sz="1500" b="1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9" name="Group 228"/>
            <p:cNvGrpSpPr>
              <a:grpSpLocks/>
            </p:cNvGrpSpPr>
            <p:nvPr/>
          </p:nvGrpSpPr>
          <p:grpSpPr bwMode="auto">
            <a:xfrm>
              <a:off x="3963748" y="2425143"/>
              <a:ext cx="665550" cy="438258"/>
              <a:chOff x="3521813" y="3400499"/>
              <a:chExt cx="592988" cy="409501"/>
            </a:xfrm>
          </p:grpSpPr>
          <p:grpSp>
            <p:nvGrpSpPr>
              <p:cNvPr id="10" name="Group 189"/>
              <p:cNvGrpSpPr>
                <a:grpSpLocks/>
              </p:cNvGrpSpPr>
              <p:nvPr/>
            </p:nvGrpSpPr>
            <p:grpSpPr bwMode="auto">
              <a:xfrm>
                <a:off x="3979014" y="3476244"/>
                <a:ext cx="135787" cy="333301"/>
                <a:chOff x="3979013" y="3095239"/>
                <a:chExt cx="135787" cy="333306"/>
              </a:xfrm>
            </p:grpSpPr>
            <p:sp>
              <p:nvSpPr>
                <p:cNvPr id="144" name="Oval 143"/>
                <p:cNvSpPr/>
                <p:nvPr/>
              </p:nvSpPr>
              <p:spPr bwMode="auto">
                <a:xfrm>
                  <a:off x="3991083" y="3094323"/>
                  <a:ext cx="99201" cy="8997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587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45" name="Flowchart: Delay 144"/>
                <p:cNvSpPr/>
                <p:nvPr/>
              </p:nvSpPr>
              <p:spPr bwMode="auto">
                <a:xfrm rot="16200000">
                  <a:off x="3935244" y="3249824"/>
                  <a:ext cx="224107" cy="135575"/>
                </a:xfrm>
                <a:prstGeom prst="flowChartDelay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587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1" name="Group 190"/>
              <p:cNvGrpSpPr>
                <a:grpSpLocks/>
              </p:cNvGrpSpPr>
              <p:nvPr/>
            </p:nvGrpSpPr>
            <p:grpSpPr bwMode="auto">
              <a:xfrm>
                <a:off x="3750410" y="3400499"/>
                <a:ext cx="135787" cy="333301"/>
                <a:chOff x="3979013" y="3095239"/>
                <a:chExt cx="135787" cy="333306"/>
              </a:xfrm>
            </p:grpSpPr>
            <p:sp>
              <p:nvSpPr>
                <p:cNvPr id="142" name="Oval 141"/>
                <p:cNvSpPr/>
                <p:nvPr/>
              </p:nvSpPr>
              <p:spPr bwMode="auto">
                <a:xfrm>
                  <a:off x="3991524" y="3094822"/>
                  <a:ext cx="99201" cy="8833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587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43" name="Flowchart: Delay 142"/>
                <p:cNvSpPr/>
                <p:nvPr/>
              </p:nvSpPr>
              <p:spPr bwMode="auto">
                <a:xfrm rot="16200000">
                  <a:off x="3935677" y="3248677"/>
                  <a:ext cx="222471" cy="137228"/>
                </a:xfrm>
                <a:prstGeom prst="flowChartDelay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587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2" name="Group 193"/>
              <p:cNvGrpSpPr>
                <a:grpSpLocks/>
              </p:cNvGrpSpPr>
              <p:nvPr/>
            </p:nvGrpSpPr>
            <p:grpSpPr bwMode="auto">
              <a:xfrm>
                <a:off x="3521813" y="3476699"/>
                <a:ext cx="135787" cy="333301"/>
                <a:chOff x="3979013" y="3095239"/>
                <a:chExt cx="135787" cy="333306"/>
              </a:xfrm>
            </p:grpSpPr>
            <p:sp>
              <p:nvSpPr>
                <p:cNvPr id="140" name="Oval 139"/>
                <p:cNvSpPr/>
                <p:nvPr/>
              </p:nvSpPr>
              <p:spPr bwMode="auto">
                <a:xfrm>
                  <a:off x="3990306" y="3095504"/>
                  <a:ext cx="99201" cy="8833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587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41" name="Flowchart: Delay 140"/>
                <p:cNvSpPr/>
                <p:nvPr/>
              </p:nvSpPr>
              <p:spPr bwMode="auto">
                <a:xfrm rot="16200000">
                  <a:off x="3935284" y="3250187"/>
                  <a:ext cx="222471" cy="135575"/>
                </a:xfrm>
                <a:prstGeom prst="flowChartDelay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587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4287" tIns="52144" rIns="104287" bIns="52144"/>
                <a:lstStyle/>
                <a:p>
                  <a:pPr eaLnBrk="0" hangingPunct="0">
                    <a:defRPr/>
                  </a:pPr>
                  <a:endParaRPr lang="en-US" sz="21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05" name="TextBox 147"/>
            <p:cNvSpPr txBox="1">
              <a:spLocks noChangeArrowheads="1"/>
            </p:cNvSpPr>
            <p:nvPr/>
          </p:nvSpPr>
          <p:spPr bwMode="auto">
            <a:xfrm>
              <a:off x="3475239" y="2766802"/>
              <a:ext cx="1632180" cy="28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0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Other Participants</a:t>
              </a:r>
            </a:p>
          </p:txBody>
        </p:sp>
        <p:sp>
          <p:nvSpPr>
            <p:cNvPr id="106" name="Oval Callout 148"/>
            <p:cNvSpPr>
              <a:spLocks noChangeArrowheads="1"/>
            </p:cNvSpPr>
            <p:nvPr/>
          </p:nvSpPr>
          <p:spPr bwMode="auto">
            <a:xfrm>
              <a:off x="609654" y="2159000"/>
              <a:ext cx="1453914" cy="906036"/>
            </a:xfrm>
            <a:prstGeom prst="wedgeEllipseCallout">
              <a:avLst>
                <a:gd name="adj1" fmla="val 47440"/>
                <a:gd name="adj2" fmla="val 46560"/>
              </a:avLst>
            </a:prstGeom>
            <a:solidFill>
              <a:schemeClr val="bg1"/>
            </a:solidFill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15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7" name="TextBox 149"/>
            <p:cNvSpPr txBox="1">
              <a:spLocks noChangeArrowheads="1"/>
            </p:cNvSpPr>
            <p:nvPr/>
          </p:nvSpPr>
          <p:spPr bwMode="auto">
            <a:xfrm>
              <a:off x="791882" y="2618374"/>
              <a:ext cx="1111817" cy="455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0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Financial Services</a:t>
              </a:r>
              <a:endParaRPr lang="zh-TW" altLang="en-US" sz="10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sp>
          <p:nvSpPr>
            <p:cNvPr id="109" name="Oval Callout 151"/>
            <p:cNvSpPr>
              <a:spLocks noChangeArrowheads="1"/>
            </p:cNvSpPr>
            <p:nvPr/>
          </p:nvSpPr>
          <p:spPr bwMode="auto">
            <a:xfrm>
              <a:off x="1806996" y="1767158"/>
              <a:ext cx="1282866" cy="1053225"/>
            </a:xfrm>
            <a:prstGeom prst="wedgeEllipseCallout">
              <a:avLst>
                <a:gd name="adj1" fmla="val 26667"/>
                <a:gd name="adj2" fmla="val 59519"/>
              </a:avLst>
            </a:prstGeom>
            <a:solidFill>
              <a:schemeClr val="bg1"/>
            </a:solidFill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15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0" name="TextBox 153"/>
            <p:cNvSpPr txBox="1">
              <a:spLocks noChangeArrowheads="1"/>
            </p:cNvSpPr>
            <p:nvPr/>
          </p:nvSpPr>
          <p:spPr bwMode="auto">
            <a:xfrm>
              <a:off x="1690650" y="2289980"/>
              <a:ext cx="1539437" cy="455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0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Online </a:t>
              </a:r>
            </a:p>
            <a:p>
              <a:pPr algn="ctr"/>
              <a:r>
                <a:rPr lang="en-US" altLang="zh-TW" sz="10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marketing</a:t>
              </a:r>
              <a:endParaRPr lang="zh-TW" altLang="en-US" sz="10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sp>
          <p:nvSpPr>
            <p:cNvPr id="111" name="Oval Callout 160"/>
            <p:cNvSpPr>
              <a:spLocks noChangeArrowheads="1"/>
            </p:cNvSpPr>
            <p:nvPr/>
          </p:nvSpPr>
          <p:spPr bwMode="auto">
            <a:xfrm>
              <a:off x="8306845" y="1952093"/>
              <a:ext cx="1026293" cy="873635"/>
            </a:xfrm>
            <a:prstGeom prst="wedgeEllipseCallout">
              <a:avLst>
                <a:gd name="adj1" fmla="val -45208"/>
                <a:gd name="adj2" fmla="val 63495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15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2" name="TextBox 161"/>
            <p:cNvSpPr txBox="1">
              <a:spLocks noChangeArrowheads="1"/>
            </p:cNvSpPr>
            <p:nvPr/>
          </p:nvSpPr>
          <p:spPr bwMode="auto">
            <a:xfrm>
              <a:off x="8358160" y="2336420"/>
              <a:ext cx="889454" cy="455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0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Social </a:t>
              </a:r>
            </a:p>
            <a:p>
              <a:pPr algn="ctr"/>
              <a:r>
                <a:rPr lang="en-US" altLang="zh-TW" sz="10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network</a:t>
              </a:r>
              <a:endParaRPr lang="zh-TW" altLang="en-US" sz="10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pic>
          <p:nvPicPr>
            <p:cNvPr id="113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766" y="2065023"/>
              <a:ext cx="339104" cy="30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Oval Callout 125"/>
            <p:cNvSpPr>
              <a:spLocks noChangeArrowheads="1"/>
            </p:cNvSpPr>
            <p:nvPr/>
          </p:nvSpPr>
          <p:spPr bwMode="auto">
            <a:xfrm>
              <a:off x="9031836" y="2504298"/>
              <a:ext cx="1180677" cy="906726"/>
            </a:xfrm>
            <a:prstGeom prst="wedgeEllipseCallout">
              <a:avLst>
                <a:gd name="adj1" fmla="val -71745"/>
                <a:gd name="adj2" fmla="val 9176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lIns="78185" tIns="82089" rIns="78185" bIns="82089" anchor="ctr"/>
            <a:lstStyle/>
            <a:p>
              <a:pPr algn="ctr">
                <a:lnSpc>
                  <a:spcPct val="9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15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5" name="TextBox 127"/>
            <p:cNvSpPr txBox="1">
              <a:spLocks noChangeArrowheads="1"/>
            </p:cNvSpPr>
            <p:nvPr/>
          </p:nvSpPr>
          <p:spPr bwMode="auto">
            <a:xfrm>
              <a:off x="8996812" y="2703296"/>
              <a:ext cx="1240175" cy="455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0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Digital Entertainment</a:t>
              </a:r>
              <a:endParaRPr lang="zh-TW" altLang="en-US" sz="10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sp>
          <p:nvSpPr>
            <p:cNvPr id="116" name="TextBox 157"/>
            <p:cNvSpPr txBox="1">
              <a:spLocks noChangeArrowheads="1"/>
            </p:cNvSpPr>
            <p:nvPr/>
          </p:nvSpPr>
          <p:spPr bwMode="auto">
            <a:xfrm>
              <a:off x="7452863" y="2297750"/>
              <a:ext cx="598671" cy="28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/>
              <a:r>
                <a:rPr lang="en-US" altLang="zh-TW" sz="1000" b="1" dirty="0">
                  <a:solidFill>
                    <a:srgbClr val="000000"/>
                  </a:solidFill>
                  <a:latin typeface="+mj-lt"/>
                  <a:ea typeface="新細明體" charset="-120"/>
                </a:rPr>
                <a:t>O2O</a:t>
              </a:r>
              <a:endParaRPr lang="zh-TW" altLang="en-US" sz="1000" b="1" dirty="0">
                <a:solidFill>
                  <a:srgbClr val="000000"/>
                </a:solidFill>
                <a:latin typeface="+mj-lt"/>
                <a:ea typeface="新細明體" charset="-120"/>
              </a:endParaRPr>
            </a:p>
          </p:txBody>
        </p:sp>
        <p:pic>
          <p:nvPicPr>
            <p:cNvPr id="117" name="Picture 4"/>
            <p:cNvPicPr>
              <a:picLocks noChangeAspect="1" noChangeArrowheads="1"/>
            </p:cNvPicPr>
            <p:nvPr/>
          </p:nvPicPr>
          <p:blipFill>
            <a:blip r:embed="rId13" cstate="print">
              <a:lum bright="22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012" y="2283677"/>
              <a:ext cx="242590" cy="277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014" y="1990404"/>
              <a:ext cx="593853" cy="25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TextBox 6"/>
            <p:cNvSpPr txBox="1">
              <a:spLocks noChangeArrowheads="1"/>
            </p:cNvSpPr>
            <p:nvPr/>
          </p:nvSpPr>
          <p:spPr bwMode="auto">
            <a:xfrm>
              <a:off x="6719248" y="2183816"/>
              <a:ext cx="715287" cy="21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r>
                <a:rPr lang="en-US" sz="600" dirty="0">
                  <a:solidFill>
                    <a:srgbClr val="000000"/>
                  </a:solidFill>
                  <a:latin typeface="+mj-lt"/>
                  <a:ea typeface="Calibri" pitchFamily="34" charset="0"/>
                  <a:cs typeface="Calibri" pitchFamily="34" charset="0"/>
                </a:rPr>
                <a:t>(1)</a:t>
              </a:r>
            </a:p>
          </p:txBody>
        </p:sp>
        <p:sp>
          <p:nvSpPr>
            <p:cNvPr id="120" name="TextBox 140"/>
            <p:cNvSpPr txBox="1">
              <a:spLocks noChangeArrowheads="1"/>
            </p:cNvSpPr>
            <p:nvPr/>
          </p:nvSpPr>
          <p:spPr bwMode="auto">
            <a:xfrm>
              <a:off x="5610997" y="3522756"/>
              <a:ext cx="715287" cy="21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r>
                <a:rPr lang="en-US" sz="600" dirty="0">
                  <a:solidFill>
                    <a:srgbClr val="000000"/>
                  </a:solidFill>
                  <a:latin typeface="+mj-lt"/>
                  <a:ea typeface="Calibri" pitchFamily="34" charset="0"/>
                  <a:cs typeface="Calibri" pitchFamily="34" charset="0"/>
                </a:rPr>
                <a:t>(2)</a:t>
              </a:r>
            </a:p>
          </p:txBody>
        </p:sp>
        <p:sp>
          <p:nvSpPr>
            <p:cNvPr id="121" name="TextBox 145"/>
            <p:cNvSpPr txBox="1">
              <a:spLocks noChangeArrowheads="1"/>
            </p:cNvSpPr>
            <p:nvPr/>
          </p:nvSpPr>
          <p:spPr bwMode="auto">
            <a:xfrm>
              <a:off x="8970880" y="2297855"/>
              <a:ext cx="723710" cy="21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r>
                <a:rPr lang="en-US" sz="600" dirty="0">
                  <a:solidFill>
                    <a:srgbClr val="000000"/>
                  </a:solidFill>
                  <a:latin typeface="+mj-lt"/>
                  <a:ea typeface="Calibri" pitchFamily="34" charset="0"/>
                  <a:cs typeface="Calibri" pitchFamily="34" charset="0"/>
                </a:rPr>
                <a:t>(1)</a:t>
              </a:r>
            </a:p>
          </p:txBody>
        </p:sp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4832" y="4514433"/>
              <a:ext cx="1070165" cy="246644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035" y="3647326"/>
              <a:ext cx="1343677" cy="228527"/>
            </a:xfrm>
            <a:prstGeom prst="rect">
              <a:avLst/>
            </a:prstGeom>
            <a:effectLst>
              <a:glow rad="101600">
                <a:schemeClr val="accent3">
                  <a:alpha val="60000"/>
                </a:schemeClr>
              </a:glow>
            </a:effectLst>
          </p:spPr>
        </p:pic>
        <p:grpSp>
          <p:nvGrpSpPr>
            <p:cNvPr id="13" name="Group 126"/>
            <p:cNvGrpSpPr/>
            <p:nvPr/>
          </p:nvGrpSpPr>
          <p:grpSpPr>
            <a:xfrm>
              <a:off x="5030440" y="3629652"/>
              <a:ext cx="686598" cy="415498"/>
              <a:chOff x="3892550" y="1819275"/>
              <a:chExt cx="676276" cy="433800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3892550" y="1819275"/>
                <a:ext cx="676276" cy="4338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8107" y="1819275"/>
                <a:ext cx="665162" cy="352351"/>
              </a:xfrm>
              <a:prstGeom prst="rect">
                <a:avLst/>
              </a:prstGeom>
            </p:spPr>
          </p:pic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5602" y="3816472"/>
              <a:ext cx="347009" cy="327373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8123" y="3912757"/>
              <a:ext cx="453238" cy="404143"/>
            </a:xfrm>
            <a:prstGeom prst="rect">
              <a:avLst/>
            </a:prstGeom>
          </p:spPr>
        </p:pic>
        <p:pic>
          <p:nvPicPr>
            <p:cNvPr id="137" name="Picture 96" descr="file:///Y:/PR/Press%20Center/Images/Logos%20and%20Signatures/Alimama%20Logos/Alimama%20logo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060" y="2043875"/>
              <a:ext cx="1010640" cy="24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88" descr="file:///Y:/PR/Press%20Center/Images/Logos%20and%20Signatures/Tmall.com/Tmall.com%20logo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649" y="4943587"/>
              <a:ext cx="1318095" cy="179558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39" name="Picture 86" descr="file:///Y:/PR/Press%20Center/Images/Logos%20and%20Signatures/Taobao%20Marketplace%20Logos/Taobao.com%20logo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423" y="4946085"/>
              <a:ext cx="904862" cy="382570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46" name="Picture 90" descr="file:///Y:/PR/Press%20Center/Images/Logos%20and%20Signatures/Juhuasuan/Juhuasuan%20logo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291" y="4784942"/>
              <a:ext cx="817064" cy="385502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48" name="Picture 98" descr="file:///Y:/PR/Press%20Center/Images/Logos%20and%20Signatures/Alibaba%20Cloud%20Computing/Alibaba%20Cloud%20Computing%20logo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470" y="6371099"/>
              <a:ext cx="1007839" cy="34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D:\Users\SOVANN~1\AppData\Local\Temp\Rar$DIa0.767\YunOS logo_vertical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654" y="6314504"/>
              <a:ext cx="588724" cy="474603"/>
            </a:xfrm>
            <a:prstGeom prst="rect">
              <a:avLst/>
            </a:prstGeom>
            <a:noFill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968092" y="2247900"/>
              <a:ext cx="644808" cy="417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124" descr="AliExpress logo_small.pn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06972" y="4397828"/>
              <a:ext cx="923747" cy="34057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95535" y="260648"/>
            <a:ext cx="327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Commerce Ecosystem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66274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322837" y="165555"/>
            <a:ext cx="7788629" cy="5427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marL="22268" indent="-22268" defTabSz="914388">
              <a:spcBef>
                <a:spcPct val="50000"/>
              </a:spcBef>
            </a:pPr>
            <a:r>
              <a:rPr lang="en-US" altLang="zh-CN" sz="2800" b="1" dirty="0" smtClean="0">
                <a:sym typeface="Helvetica Neue"/>
              </a:rPr>
              <a:t>What Is </a:t>
            </a:r>
            <a:r>
              <a:rPr lang="en-US" altLang="zh-CN" sz="2800" b="1" dirty="0" err="1" smtClean="0">
                <a:sym typeface="Helvetica Neue"/>
              </a:rPr>
              <a:t>AliExpress</a:t>
            </a:r>
            <a:r>
              <a:rPr lang="en-US" altLang="zh-CN" sz="2800" b="1" dirty="0" smtClean="0">
                <a:sym typeface="Helvetica Neue"/>
              </a:rPr>
              <a:t>?</a:t>
            </a:r>
            <a:endParaRPr lang="en-US" altLang="zh-CN" sz="2800" b="1" dirty="0">
              <a:sym typeface="Helvetica Neue"/>
            </a:endParaRPr>
          </a:p>
        </p:txBody>
      </p:sp>
      <p:pic>
        <p:nvPicPr>
          <p:cNvPr id="3" name="Picture 19" descr="Website Screen 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020" y="764704"/>
            <a:ext cx="3404411" cy="267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950806"/>
            <a:ext cx="4286898" cy="572138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311755" lvl="2" indent="-311755">
              <a:spcBef>
                <a:spcPts val="526"/>
              </a:spcBef>
              <a:spcAft>
                <a:spcPts val="526"/>
              </a:spcAft>
              <a:buClr>
                <a:srgbClr val="FF7300"/>
              </a:buClr>
              <a:buSzPct val="80000"/>
              <a:buFont typeface="Century Gothic" pitchFamily="34" charset="0"/>
              <a:buChar char="►"/>
            </a:pPr>
            <a:r>
              <a:rPr lang="en-US" altLang="zh-CN" sz="1600" dirty="0">
                <a:solidFill>
                  <a:srgbClr val="000000"/>
                </a:solidFill>
                <a:cs typeface="Arial" pitchFamily="34" charset="0"/>
              </a:rPr>
              <a:t>Launched in </a:t>
            </a:r>
            <a:r>
              <a:rPr lang="en-US" altLang="zh-CN" sz="1600" b="1" dirty="0">
                <a:solidFill>
                  <a:srgbClr val="0070C0"/>
                </a:solidFill>
                <a:cs typeface="Arial" pitchFamily="34" charset="0"/>
              </a:rPr>
              <a:t>April 2010</a:t>
            </a:r>
          </a:p>
          <a:p>
            <a:pPr marL="311755" lvl="2" indent="-311755">
              <a:spcBef>
                <a:spcPts val="526"/>
              </a:spcBef>
              <a:spcAft>
                <a:spcPts val="526"/>
              </a:spcAft>
              <a:buClr>
                <a:srgbClr val="FF7300"/>
              </a:buClr>
              <a:buSzPct val="80000"/>
              <a:buFont typeface="Century Gothic" pitchFamily="34" charset="0"/>
              <a:buChar char="►"/>
            </a:pPr>
            <a:r>
              <a:rPr lang="en-US" altLang="zh-CN" sz="1600" dirty="0">
                <a:solidFill>
                  <a:srgbClr val="000000"/>
                </a:solidFill>
                <a:cs typeface="Arial" pitchFamily="34" charset="0"/>
              </a:rPr>
              <a:t>Global retail marketplace targeted at </a:t>
            </a:r>
            <a:r>
              <a:rPr lang="en-US" altLang="zh-CN" sz="1600" b="1" dirty="0">
                <a:solidFill>
                  <a:srgbClr val="0070C0"/>
                </a:solidFill>
                <a:cs typeface="Arial" pitchFamily="34" charset="0"/>
              </a:rPr>
              <a:t>consumers worldwide</a:t>
            </a:r>
            <a:endParaRPr lang="en-US" altLang="zh-CN" sz="1600" dirty="0">
              <a:solidFill>
                <a:srgbClr val="000000"/>
              </a:solidFill>
              <a:cs typeface="Arial" pitchFamily="34" charset="0"/>
            </a:endParaRPr>
          </a:p>
          <a:p>
            <a:pPr marL="311755" lvl="2" indent="-311755">
              <a:spcBef>
                <a:spcPts val="526"/>
              </a:spcBef>
              <a:spcAft>
                <a:spcPts val="526"/>
              </a:spcAft>
              <a:buClr>
                <a:srgbClr val="FF7300"/>
              </a:buClr>
              <a:buSzPct val="80000"/>
              <a:buFont typeface="Century Gothic" pitchFamily="34" charset="0"/>
              <a:buChar char="►"/>
            </a:pPr>
            <a:r>
              <a:rPr lang="en-US" altLang="zh-CN" sz="1600" dirty="0">
                <a:solidFill>
                  <a:srgbClr val="000000"/>
                </a:solidFill>
                <a:cs typeface="Arial" pitchFamily="34" charset="0"/>
              </a:rPr>
              <a:t>Showcases a wide variety of products at </a:t>
            </a:r>
            <a:r>
              <a:rPr lang="en-US" altLang="zh-CN" sz="1600" b="1" dirty="0">
                <a:solidFill>
                  <a:srgbClr val="0070C0"/>
                </a:solidFill>
                <a:cs typeface="Arial" pitchFamily="34" charset="0"/>
              </a:rPr>
              <a:t>competitive prices</a:t>
            </a:r>
            <a:r>
              <a:rPr lang="en-US" altLang="zh-CN" sz="1600" dirty="0">
                <a:solidFill>
                  <a:srgbClr val="000000"/>
                </a:solidFill>
                <a:cs typeface="Arial" pitchFamily="34" charset="0"/>
              </a:rPr>
              <a:t> from Chinese wholesalers and manufacturers</a:t>
            </a:r>
          </a:p>
          <a:p>
            <a:pPr marL="311755" lvl="2" indent="-311755">
              <a:spcBef>
                <a:spcPts val="526"/>
              </a:spcBef>
              <a:spcAft>
                <a:spcPts val="526"/>
              </a:spcAft>
              <a:buClr>
                <a:srgbClr val="FF7300"/>
              </a:buClr>
              <a:buSzPct val="80000"/>
              <a:buFont typeface="Century Gothic" pitchFamily="34" charset="0"/>
              <a:buChar char="►"/>
            </a:pPr>
            <a:r>
              <a:rPr lang="en-US" altLang="zh-CN" sz="1600" dirty="0">
                <a:solidFill>
                  <a:srgbClr val="000000"/>
                </a:solidFill>
                <a:cs typeface="Arial" pitchFamily="34" charset="0"/>
              </a:rPr>
              <a:t>Operates a global English-language site as well as </a:t>
            </a:r>
            <a:r>
              <a:rPr lang="en-US" altLang="zh-CN" sz="1600" b="1" dirty="0">
                <a:solidFill>
                  <a:srgbClr val="0070C0"/>
                </a:solidFill>
                <a:cs typeface="Arial" pitchFamily="34" charset="0"/>
              </a:rPr>
              <a:t>local-language sites</a:t>
            </a:r>
            <a:r>
              <a:rPr lang="en-US" altLang="zh-CN" sz="1600" dirty="0">
                <a:solidFill>
                  <a:srgbClr val="000000"/>
                </a:solidFill>
                <a:cs typeface="Arial" pitchFamily="34" charset="0"/>
              </a:rPr>
              <a:t> catered to Russian, Brazilian and Spanish consumers</a:t>
            </a:r>
          </a:p>
          <a:p>
            <a:pPr marL="311755" lvl="2" indent="-311755">
              <a:spcBef>
                <a:spcPts val="526"/>
              </a:spcBef>
              <a:spcAft>
                <a:spcPts val="526"/>
              </a:spcAft>
              <a:buClr>
                <a:srgbClr val="FF7300"/>
              </a:buClr>
              <a:buSzPct val="80000"/>
              <a:buFont typeface="Century Gothic" pitchFamily="34" charset="0"/>
              <a:buChar char="►"/>
            </a:pPr>
            <a:r>
              <a:rPr lang="en-US" altLang="zh-CN" sz="1600" dirty="0">
                <a:solidFill>
                  <a:srgbClr val="000000"/>
                </a:solidFill>
                <a:cs typeface="Arial" pitchFamily="34" charset="0"/>
              </a:rPr>
              <a:t>Generated </a:t>
            </a:r>
            <a:r>
              <a:rPr lang="en-US" altLang="zh-CN" sz="1600" b="1" dirty="0">
                <a:solidFill>
                  <a:srgbClr val="0070C0"/>
                </a:solidFill>
                <a:cs typeface="Arial" pitchFamily="34" charset="0"/>
              </a:rPr>
              <a:t>US$4.5 billion</a:t>
            </a:r>
            <a:r>
              <a:rPr lang="en-US" altLang="zh-CN" sz="1600" dirty="0">
                <a:solidFill>
                  <a:srgbClr val="000000"/>
                </a:solidFill>
                <a:cs typeface="Arial" pitchFamily="34" charset="0"/>
              </a:rPr>
              <a:t> in GMV in the 12 months ended June 30, 2014</a:t>
            </a:r>
          </a:p>
          <a:p>
            <a:pPr marL="311755" lvl="2" indent="-311755">
              <a:spcBef>
                <a:spcPts val="526"/>
              </a:spcBef>
              <a:spcAft>
                <a:spcPts val="526"/>
              </a:spcAft>
              <a:buClr>
                <a:srgbClr val="FF7300"/>
              </a:buClr>
              <a:buSzPct val="80000"/>
              <a:buFont typeface="Century Gothic" pitchFamily="34" charset="0"/>
              <a:buChar char="►"/>
            </a:pPr>
            <a:r>
              <a:rPr lang="en-US" altLang="zh-CN" sz="1600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Best Rank: </a:t>
            </a:r>
            <a:r>
              <a:rPr lang="en-US" altLang="zh-CN" sz="1600" b="1" dirty="0">
                <a:solidFill>
                  <a:srgbClr val="0070C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Top 25 on Alexa </a:t>
            </a:r>
            <a:r>
              <a:rPr lang="en-US" altLang="zh-CN" sz="1600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globally, and </a:t>
            </a:r>
            <a:r>
              <a:rPr lang="en-US" altLang="zh-CN" sz="1600" b="1" dirty="0">
                <a:solidFill>
                  <a:srgbClr val="0070C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Top 9</a:t>
            </a:r>
            <a:r>
              <a:rPr lang="en-US" altLang="zh-CN" sz="1600" b="1" dirty="0" smtClean="0">
                <a:solidFill>
                  <a:srgbClr val="0070C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sz="1600" b="1" dirty="0">
                <a:solidFill>
                  <a:srgbClr val="0070C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for </a:t>
            </a:r>
            <a:r>
              <a:rPr lang="en-US" altLang="zh-CN" sz="1600" b="1" dirty="0" smtClean="0">
                <a:solidFill>
                  <a:srgbClr val="0070C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Russia</a:t>
            </a:r>
            <a:r>
              <a:rPr lang="en-US" altLang="zh-CN" sz="1600" dirty="0" smtClean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altLang="zh-CN" sz="1600" dirty="0">
              <a:solidFill>
                <a:srgbClr val="0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11755" lvl="2" indent="-311755">
              <a:spcBef>
                <a:spcPts val="526"/>
              </a:spcBef>
              <a:spcAft>
                <a:spcPts val="526"/>
              </a:spcAft>
              <a:buClr>
                <a:srgbClr val="FF7300"/>
              </a:buClr>
              <a:buSzPct val="80000"/>
              <a:buFont typeface="Century Gothic" pitchFamily="34" charset="0"/>
              <a:buChar char="►"/>
            </a:pPr>
            <a:r>
              <a:rPr lang="en-US" altLang="zh-CN" sz="1600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AliExpress</a:t>
            </a:r>
            <a:r>
              <a:rPr lang="en-US" altLang="zh-CN" sz="1600" baseline="30000" dirty="0"/>
              <a:t>  </a:t>
            </a:r>
            <a:r>
              <a:rPr lang="en-US" altLang="zh-CN" sz="1600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ships </a:t>
            </a:r>
            <a:r>
              <a:rPr lang="en-US" altLang="zh-CN" sz="1600" b="1" dirty="0">
                <a:solidFill>
                  <a:srgbClr val="0070C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hundreds of thousands parcels </a:t>
            </a:r>
            <a:r>
              <a:rPr lang="en-US" altLang="zh-CN" sz="1600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per day, to more than </a:t>
            </a:r>
            <a:r>
              <a:rPr lang="en-US" altLang="zh-CN" sz="1600" b="1" dirty="0">
                <a:solidFill>
                  <a:srgbClr val="0070C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220 countries </a:t>
            </a:r>
            <a:r>
              <a:rPr lang="en-US" altLang="zh-CN" sz="1600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and regions.</a:t>
            </a:r>
          </a:p>
          <a:p>
            <a:pPr marL="311755" lvl="2" indent="-311755">
              <a:spcBef>
                <a:spcPts val="526"/>
              </a:spcBef>
              <a:spcAft>
                <a:spcPts val="526"/>
              </a:spcAft>
              <a:buClr>
                <a:srgbClr val="FF7300"/>
              </a:buClr>
              <a:buSzPct val="80000"/>
              <a:buFont typeface="Century Gothic" pitchFamily="34" charset="0"/>
              <a:buChar char="►"/>
            </a:pPr>
            <a:endParaRPr lang="en-US" altLang="zh-CN" sz="1600" dirty="0">
              <a:solidFill>
                <a:srgbClr val="0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11755" lvl="2" indent="-311755">
              <a:spcBef>
                <a:spcPts val="526"/>
              </a:spcBef>
              <a:spcAft>
                <a:spcPts val="526"/>
              </a:spcAft>
              <a:buClr>
                <a:srgbClr val="FF7300"/>
              </a:buClr>
              <a:buSzPct val="80000"/>
              <a:buFont typeface="Century Gothic" pitchFamily="34" charset="0"/>
              <a:buChar char="►"/>
            </a:pPr>
            <a:endParaRPr lang="en-US" altLang="zh-CN" sz="16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15320" y="987380"/>
            <a:ext cx="2588339" cy="1712711"/>
            <a:chOff x="6680772" y="2531561"/>
            <a:chExt cx="3025571" cy="18887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89722" y="2531561"/>
              <a:ext cx="3012487" cy="15556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80772" y="3322867"/>
              <a:ext cx="3025571" cy="1097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8814540"/>
      </p:ext>
    </p:extLst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 of </a:t>
            </a:r>
            <a:r>
              <a:rPr lang="en-US" altLang="zh-CN" dirty="0" err="1" smtClean="0"/>
              <a:t>AliExpress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Alibaba</a:t>
            </a:r>
            <a:r>
              <a:rPr lang="en-US" altLang="zh-CN" dirty="0"/>
              <a:t> </a:t>
            </a:r>
            <a:r>
              <a:rPr lang="en-US" altLang="zh-CN" dirty="0" smtClean="0"/>
              <a:t>group</a:t>
            </a:r>
          </a:p>
          <a:p>
            <a:r>
              <a:rPr lang="en-US" altLang="zh-CN" b="1" dirty="0" smtClean="0"/>
              <a:t>Digital Marketing trends</a:t>
            </a:r>
          </a:p>
          <a:p>
            <a:r>
              <a:rPr lang="en-US" altLang="zh-CN" dirty="0" err="1" smtClean="0"/>
              <a:t>AliExpress</a:t>
            </a:r>
            <a:r>
              <a:rPr lang="en-US" altLang="zh-CN" dirty="0" smtClean="0"/>
              <a:t> Mobile</a:t>
            </a:r>
          </a:p>
          <a:p>
            <a:r>
              <a:rPr lang="en-US" altLang="zh-CN" dirty="0"/>
              <a:t>Russian Market Operation</a:t>
            </a:r>
          </a:p>
          <a:p>
            <a:r>
              <a:rPr lang="en-US" altLang="zh-CN" dirty="0" smtClean="0"/>
              <a:t>11.11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79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Seeds</a:t>
            </a:r>
          </a:p>
          <a:p>
            <a:pPr lvl="1"/>
            <a:r>
              <a:rPr lang="en-US" altLang="zh-CN" dirty="0" smtClean="0"/>
              <a:t>Build up the initial user base</a:t>
            </a:r>
          </a:p>
          <a:p>
            <a:pPr lvl="1"/>
            <a:r>
              <a:rPr lang="en-US" altLang="zh-CN" dirty="0" smtClean="0"/>
              <a:t>See whether the return is good enough to cover the marketing expense</a:t>
            </a:r>
          </a:p>
          <a:p>
            <a:pPr lvl="1"/>
            <a:r>
              <a:rPr lang="en-US" altLang="zh-CN" dirty="0" smtClean="0"/>
              <a:t>Find out a carve that users will increase organically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Acceleration</a:t>
            </a:r>
          </a:p>
          <a:p>
            <a:pPr lvl="1"/>
            <a:r>
              <a:rPr lang="en-US" altLang="zh-CN" dirty="0" smtClean="0"/>
              <a:t>Identify the real user profile</a:t>
            </a:r>
          </a:p>
          <a:p>
            <a:pPr lvl="1"/>
            <a:r>
              <a:rPr lang="en-US" altLang="zh-CN" dirty="0" smtClean="0"/>
              <a:t>Provide them more incentive to convert</a:t>
            </a:r>
          </a:p>
          <a:p>
            <a:pPr lvl="1"/>
            <a:r>
              <a:rPr lang="en-US" altLang="zh-CN" dirty="0" smtClean="0"/>
              <a:t>Grow market share</a:t>
            </a:r>
          </a:p>
          <a:p>
            <a:pPr lvl="1"/>
            <a:r>
              <a:rPr lang="en-US" altLang="zh-CN" dirty="0" smtClean="0"/>
              <a:t>Maintain existing user and LTV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9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Pay for Value not Number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altLang="zh-CN" dirty="0" smtClean="0"/>
              <a:t>Advertiser Mind Set</a:t>
            </a:r>
          </a:p>
          <a:p>
            <a:pPr lvl="1"/>
            <a:r>
              <a:rPr lang="en-US" altLang="zh-CN" dirty="0" smtClean="0"/>
              <a:t>Media Buy or Affiliation?</a:t>
            </a:r>
          </a:p>
          <a:p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401074597"/>
              </p:ext>
            </p:extLst>
          </p:nvPr>
        </p:nvGraphicFramePr>
        <p:xfrm>
          <a:off x="539552" y="2132856"/>
          <a:ext cx="41044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4155709555"/>
              </p:ext>
            </p:extLst>
          </p:nvPr>
        </p:nvGraphicFramePr>
        <p:xfrm>
          <a:off x="4644008" y="2204864"/>
          <a:ext cx="417646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48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Cooperation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Marketing  &amp;  Product Development</a:t>
            </a:r>
          </a:p>
          <a:p>
            <a:pPr lvl="1"/>
            <a:r>
              <a:rPr lang="en-US" altLang="zh-CN" dirty="0" smtClean="0"/>
              <a:t>Advertiser</a:t>
            </a:r>
          </a:p>
          <a:p>
            <a:pPr lvl="2"/>
            <a:r>
              <a:rPr lang="en-US" altLang="zh-CN" dirty="0" smtClean="0"/>
              <a:t>Product determine how to do marketing</a:t>
            </a:r>
          </a:p>
          <a:p>
            <a:pPr lvl="2"/>
            <a:r>
              <a:rPr lang="en-US" altLang="zh-CN" dirty="0" smtClean="0"/>
              <a:t>Marketing help product development</a:t>
            </a:r>
          </a:p>
          <a:p>
            <a:pPr lvl="1"/>
            <a:r>
              <a:rPr lang="en-US" altLang="zh-CN" dirty="0" smtClean="0"/>
              <a:t>Publisher</a:t>
            </a:r>
          </a:p>
          <a:p>
            <a:pPr lvl="2"/>
            <a:r>
              <a:rPr lang="en-US" altLang="zh-CN" dirty="0" smtClean="0"/>
              <a:t>Help to provide the right value to their audience</a:t>
            </a:r>
          </a:p>
          <a:p>
            <a:pPr lvl="2"/>
            <a:r>
              <a:rPr lang="en-US" altLang="zh-CN" dirty="0" smtClean="0"/>
              <a:t>Help to get the feedbacks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562659093"/>
              </p:ext>
            </p:extLst>
          </p:nvPr>
        </p:nvGraphicFramePr>
        <p:xfrm>
          <a:off x="395536" y="3861048"/>
          <a:ext cx="4632176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1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 of </a:t>
            </a:r>
            <a:r>
              <a:rPr lang="en-US" altLang="zh-CN" dirty="0" err="1"/>
              <a:t>AliExpress</a:t>
            </a:r>
            <a:r>
              <a:rPr lang="en-US" altLang="zh-CN" dirty="0"/>
              <a:t> &amp; </a:t>
            </a:r>
            <a:r>
              <a:rPr lang="en-US" altLang="zh-CN" dirty="0" err="1"/>
              <a:t>Alibaba</a:t>
            </a:r>
            <a:r>
              <a:rPr lang="en-US" altLang="zh-CN" dirty="0"/>
              <a:t> group</a:t>
            </a:r>
          </a:p>
          <a:p>
            <a:r>
              <a:rPr lang="en-US" altLang="zh-CN" dirty="0"/>
              <a:t>Digital Marketing trends</a:t>
            </a:r>
          </a:p>
          <a:p>
            <a:r>
              <a:rPr lang="en-US" altLang="zh-CN" b="1" dirty="0" err="1"/>
              <a:t>AliExpress</a:t>
            </a:r>
            <a:r>
              <a:rPr lang="en-US" altLang="zh-CN" b="1" dirty="0"/>
              <a:t> Mobile</a:t>
            </a:r>
          </a:p>
          <a:p>
            <a:r>
              <a:rPr lang="en-US" altLang="zh-CN" dirty="0"/>
              <a:t>Russian Market Operation</a:t>
            </a:r>
          </a:p>
          <a:p>
            <a:r>
              <a:rPr lang="en-US" altLang="zh-CN" dirty="0"/>
              <a:t>11.11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78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>
              <a:lumMod val="1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287</TotalTime>
  <Words>832</Words>
  <Application>Microsoft Office PowerPoint</Application>
  <PresentationFormat>On-screen Show (4:3)</PresentationFormat>
  <Paragraphs>132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主题1</vt:lpstr>
      <vt:lpstr>Digital Marketing &amp; Mobile</vt:lpstr>
      <vt:lpstr>Agenda</vt:lpstr>
      <vt:lpstr>PowerPoint Presentation</vt:lpstr>
      <vt:lpstr>PowerPoint Presentation</vt:lpstr>
      <vt:lpstr>Agenda</vt:lpstr>
      <vt:lpstr>Why?</vt:lpstr>
      <vt:lpstr>Pay for Value not Number</vt:lpstr>
      <vt:lpstr>Cooperation</vt:lpstr>
      <vt:lpstr>Agenda</vt:lpstr>
      <vt:lpstr>AliExpress APP</vt:lpstr>
      <vt:lpstr>Success</vt:lpstr>
      <vt:lpstr>Change the life</vt:lpstr>
      <vt:lpstr>Agenda</vt:lpstr>
      <vt:lpstr>PowerPoint Presentation</vt:lpstr>
      <vt:lpstr>Agenda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&amp; Mobile</dc:title>
  <dc:creator>xuchao.xuc</dc:creator>
  <cp:lastModifiedBy>PESHKOV SERGEY</cp:lastModifiedBy>
  <cp:revision>19</cp:revision>
  <dcterms:created xsi:type="dcterms:W3CDTF">2015-09-15T02:02:03Z</dcterms:created>
  <dcterms:modified xsi:type="dcterms:W3CDTF">2015-09-21T03:51:37Z</dcterms:modified>
</cp:coreProperties>
</file>