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6" r:id="rId6"/>
    <p:sldId id="278" r:id="rId7"/>
    <p:sldId id="279" r:id="rId8"/>
    <p:sldId id="264" r:id="rId9"/>
    <p:sldId id="265" r:id="rId10"/>
    <p:sldId id="266" r:id="rId11"/>
    <p:sldId id="263" r:id="rId12"/>
    <p:sldId id="262" r:id="rId13"/>
    <p:sldId id="280" r:id="rId14"/>
    <p:sldId id="260" r:id="rId15"/>
    <p:sldId id="282" r:id="rId16"/>
    <p:sldId id="267" r:id="rId17"/>
    <p:sldId id="281" r:id="rId18"/>
    <p:sldId id="283" r:id="rId19"/>
    <p:sldId id="284" r:id="rId20"/>
    <p:sldId id="285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14F"/>
    <a:srgbClr val="132D4D"/>
    <a:srgbClr val="050B13"/>
    <a:srgbClr val="16C1F3"/>
    <a:srgbClr val="83919D"/>
    <a:srgbClr val="657480"/>
    <a:srgbClr val="657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4" autoAdjust="0"/>
  </p:normalViewPr>
  <p:slideViewPr>
    <p:cSldViewPr>
      <p:cViewPr>
        <p:scale>
          <a:sx n="66" d="100"/>
          <a:sy n="66" d="100"/>
        </p:scale>
        <p:origin x="-797" y="518"/>
      </p:cViewPr>
      <p:guideLst>
        <p:guide orient="horz" pos="73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5AC-C88E-474B-8080-BF1EB4D68E84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331B-55DB-48BD-B6DD-ECF8C8678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7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5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1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2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2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http://www.cossa.ru/articles/152/72064/</a:t>
            </a:r>
          </a:p>
          <a:p>
            <a:r>
              <a:rPr lang="en-US" dirty="0" smtClean="0"/>
              <a:t>http://www.marketing.spb.ru/mr/media/online_adv.htm?printversion</a:t>
            </a:r>
            <a:endParaRPr lang="ru-RU" dirty="0" smtClean="0"/>
          </a:p>
          <a:p>
            <a:r>
              <a:rPr lang="en-US" dirty="0" smtClean="0"/>
              <a:t>http://seopult.tv/programs/ecommerce/multikanalnaya_atributsiya_konversii/text/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B331B-55DB-48BD-B6DD-ECF8C867868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2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7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0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2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5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BF2C-270B-42DD-8F3F-0BF5E09BCB47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CD14-B32A-48D6-B3EE-AE8CE09E3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IDEV\МАРКЕТИНГ\ОТДЕЛ РЕКЛАМЫ И PR\РАБОЧИЕ МАТЕРИАЛЫ\Work\01_CUBO\Prezentations\img\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9686"/>
            <a:ext cx="9192779" cy="69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:\IDEV\МАРКЕТИНГ\ОТДЕЛ РЕКЛАМЫ И PR\РАБОЧИЕ МАТЕРИАЛЫ\Work\01_CUBO\Logo\cubo_logo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5" y="4557581"/>
            <a:ext cx="1944216" cy="3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061" y="5336048"/>
            <a:ext cx="8544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a typeface="Calibri"/>
                <a:cs typeface="Times New Roman"/>
              </a:rPr>
              <a:t>Мультиканальная реклама как эффективный инструмент для </a:t>
            </a:r>
            <a:r>
              <a:rPr lang="ru-RU" sz="3600" dirty="0" smtClean="0">
                <a:solidFill>
                  <a:schemeClr val="bg1"/>
                </a:solidFill>
                <a:ea typeface="Calibri"/>
                <a:cs typeface="Times New Roman"/>
              </a:rPr>
              <a:t>бизнеса</a:t>
            </a:r>
          </a:p>
          <a:p>
            <a:endParaRPr lang="ru-RU" dirty="0" smtClean="0">
              <a:solidFill>
                <a:srgbClr val="657380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6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58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84584" y="11663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rgbClr val="16C1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Стимулируем к повторным </a:t>
            </a:r>
          </a:p>
          <a:p>
            <a:pPr algn="r"/>
            <a:r>
              <a:rPr lang="ru-RU" sz="2400" dirty="0" smtClean="0">
                <a:solidFill>
                  <a:srgbClr val="16C1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покупкам</a:t>
            </a:r>
            <a:endParaRPr lang="ru-RU" sz="2400" dirty="0">
              <a:solidFill>
                <a:srgbClr val="16C1F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947629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1196752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помощью кросс-канального </a:t>
            </a:r>
            <a:r>
              <a:rPr lang="ru-RU" sz="2400" dirty="0" err="1">
                <a:solidFill>
                  <a:schemeClr val="bg1"/>
                </a:solidFill>
              </a:rPr>
              <a:t>ретаргетинга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возвращайте </a:t>
            </a:r>
            <a:r>
              <a:rPr lang="ru-RU" sz="2400" dirty="0">
                <a:solidFill>
                  <a:schemeClr val="bg1"/>
                </a:solidFill>
              </a:rPr>
              <a:t>пользователей на свой сайт и  формируйте лояльную аудиторию</a:t>
            </a:r>
            <a:r>
              <a:rPr lang="ru-RU" sz="2400" dirty="0" smtClean="0">
                <a:solidFill>
                  <a:schemeClr val="bg1"/>
                </a:solidFill>
              </a:rPr>
              <a:t>!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000" dirty="0" smtClean="0">
              <a:solidFill>
                <a:srgbClr val="16C1F3"/>
              </a:solidFill>
              <a:ea typeface="Roboto Light" panose="02000000000000000000" pitchFamily="2" charset="0"/>
            </a:endParaRPr>
          </a:p>
          <a:p>
            <a:pPr algn="r"/>
            <a:r>
              <a:rPr lang="ru-RU" sz="2000" dirty="0" smtClean="0">
                <a:solidFill>
                  <a:srgbClr val="16C1F3"/>
                </a:solidFill>
                <a:ea typeface="Roboto Light" panose="02000000000000000000" pitchFamily="2" charset="0"/>
              </a:rPr>
              <a:t>«Если </a:t>
            </a:r>
            <a:r>
              <a:rPr lang="ru-RU" sz="2000" dirty="0">
                <a:solidFill>
                  <a:srgbClr val="16C1F3"/>
                </a:solidFill>
                <a:ea typeface="Roboto Light" panose="02000000000000000000" pitchFamily="2" charset="0"/>
              </a:rPr>
              <a:t>вы один раз продали человеку продукт, </a:t>
            </a:r>
            <a:r>
              <a:rPr lang="ru-RU" sz="2000" dirty="0" smtClean="0">
                <a:solidFill>
                  <a:srgbClr val="16C1F3"/>
                </a:solidFill>
                <a:ea typeface="Roboto Light" panose="02000000000000000000" pitchFamily="2" charset="0"/>
              </a:rPr>
              <a:t> </a:t>
            </a:r>
          </a:p>
          <a:p>
            <a:pPr algn="r"/>
            <a:r>
              <a:rPr lang="ru-RU" sz="2000" dirty="0" smtClean="0">
                <a:solidFill>
                  <a:srgbClr val="16C1F3"/>
                </a:solidFill>
                <a:ea typeface="Roboto Light" panose="02000000000000000000" pitchFamily="2" charset="0"/>
              </a:rPr>
              <a:t>второй </a:t>
            </a:r>
            <a:r>
              <a:rPr lang="ru-RU" sz="2000" dirty="0">
                <a:solidFill>
                  <a:srgbClr val="16C1F3"/>
                </a:solidFill>
                <a:ea typeface="Roboto Light" panose="02000000000000000000" pitchFamily="2" charset="0"/>
              </a:rPr>
              <a:t>раз вам не придётся делать это </a:t>
            </a:r>
            <a:r>
              <a:rPr lang="ru-RU" sz="2000" dirty="0" smtClean="0">
                <a:solidFill>
                  <a:srgbClr val="16C1F3"/>
                </a:solidFill>
                <a:ea typeface="Roboto Light" panose="02000000000000000000" pitchFamily="2" charset="0"/>
              </a:rPr>
              <a:t>заново» </a:t>
            </a:r>
            <a:endParaRPr lang="ru-RU" sz="2000" dirty="0">
              <a:solidFill>
                <a:srgbClr val="16C1F3"/>
              </a:solidFill>
              <a:ea typeface="Roboto Light" panose="02000000000000000000" pitchFamily="2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69384"/>
            <a:ext cx="9144000" cy="1319233"/>
          </a:xfrm>
          <a:prstGeom prst="rect">
            <a:avLst/>
          </a:prstGeom>
          <a:noFill/>
        </p:spPr>
        <p:txBody>
          <a:bodyPr wrap="square" lIns="87272" tIns="43637" rIns="87272" bIns="43637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Не все каналы одинаково полезны: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как выбрать </a:t>
            </a:r>
            <a:r>
              <a:rPr lang="ru-RU" sz="4000" dirty="0" smtClean="0">
                <a:solidFill>
                  <a:schemeClr val="bg1"/>
                </a:solidFill>
              </a:rPr>
              <a:t>нужные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Выбираем каналы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35591"/>
              </p:ext>
            </p:extLst>
          </p:nvPr>
        </p:nvGraphicFramePr>
        <p:xfrm>
          <a:off x="516307" y="999594"/>
          <a:ext cx="8187416" cy="541222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29960"/>
                <a:gridCol w="1417911"/>
                <a:gridCol w="1460186"/>
                <a:gridCol w="1326453"/>
                <a:gridCol w="1326453"/>
                <a:gridCol w="1326453"/>
              </a:tblGrid>
              <a:tr h="616026"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Параметры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Контекстная реклама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74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Медийная реклама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Реклама</a:t>
                      </a:r>
                      <a:r>
                        <a:rPr lang="ru-RU" sz="1500" baseline="0" dirty="0" smtClean="0">
                          <a:latin typeface="+mj-lt"/>
                        </a:rPr>
                        <a:t> в </a:t>
                      </a:r>
                      <a:r>
                        <a:rPr lang="ru-RU" sz="1500" baseline="0" dirty="0" err="1" smtClean="0">
                          <a:latin typeface="+mj-lt"/>
                        </a:rPr>
                        <a:t>соцсетях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74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Email-</a:t>
                      </a: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маркетинг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</a:rPr>
                        <a:t>SEO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7480"/>
                    </a:solidFill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Низкая стоимость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405987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Точный таргетинг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405987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Быстрый результат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822830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Не зависит </a:t>
                      </a:r>
                    </a:p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от алгоритмов Яндекс и </a:t>
                      </a:r>
                      <a:r>
                        <a:rPr lang="en-US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Google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FF66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ADEF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687686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Назначение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Стимулирование продаж и привлечение целевой аудитории</a:t>
                      </a:r>
                    </a:p>
                  </a:txBody>
                  <a:tcPr marL="0" marR="0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Увеличение объёмов продаж, повышение узнаваемости</a:t>
                      </a: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продаж и привлечение целевой аудитории</a:t>
                      </a: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продаж</a:t>
                      </a: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продаж и привлечение целевой аудитории</a:t>
                      </a: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1621334"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sz="1200" dirty="0" smtClean="0">
                          <a:solidFill>
                            <a:srgbClr val="657480"/>
                          </a:solidFill>
                          <a:latin typeface="+mj-lt"/>
                        </a:rPr>
                        <a:t>Сфера применения</a:t>
                      </a:r>
                      <a:endParaRPr lang="ru-RU" sz="1200" dirty="0">
                        <a:solidFill>
                          <a:srgbClr val="657480"/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Реклама разных товаров </a:t>
                      </a:r>
                    </a:p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и услуг, кроме инновационных </a:t>
                      </a:r>
                    </a:p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и смежных продуктов.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  Не подходит для раскрутки брендов</a:t>
                      </a:r>
                    </a:p>
                  </a:txBody>
                  <a:tcPr marL="0" marR="0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Продвижение новых товаров и услуг, в том числе инновационных. </a:t>
                      </a:r>
                    </a:p>
                    <a:p>
                      <a:pPr marL="85725" indent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Раскрутка брендов.</a:t>
                      </a:r>
                    </a:p>
                    <a:p>
                      <a:pPr marL="85725" indent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Промо-акции</a:t>
                      </a: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Реклама товаров</a:t>
                      </a:r>
                      <a:r>
                        <a:rPr lang="ru-RU" sz="1200" b="0" kern="1200" baseline="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 массового спроса, мероприятий, услуг, связанных с отдыхом, развлечением, досугом и т.п.</a:t>
                      </a:r>
                      <a:endParaRPr lang="ru-RU" sz="1200" b="0" kern="1200" dirty="0">
                        <a:solidFill>
                          <a:srgbClr val="65748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Реклама разных</a:t>
                      </a:r>
                      <a:r>
                        <a:rPr lang="ru-RU" sz="1200" b="0" kern="1200" baseline="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 товаров и услуг. Хорошо подходит т</a:t>
                      </a: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оварам,</a:t>
                      </a:r>
                      <a:r>
                        <a:rPr lang="ru-RU" sz="1200" b="0" kern="1200" baseline="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 у которых дорогая стоимость клика в контексте (более 30-49р.) </a:t>
                      </a:r>
                      <a:endParaRPr lang="ru-RU" sz="1200" b="0" kern="1200" dirty="0">
                        <a:solidFill>
                          <a:srgbClr val="65748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Продвижение товаров всех бизнес-тематик </a:t>
                      </a:r>
                    </a:p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657480"/>
                          </a:solidFill>
                          <a:latin typeface="+mj-lt"/>
                          <a:ea typeface="+mn-ea"/>
                          <a:cs typeface="+mn-cs"/>
                        </a:rPr>
                        <a:t>и компаний любого масштаба </a:t>
                      </a:r>
                      <a:endParaRPr lang="ru-RU" sz="1200" b="0" kern="1200" dirty="0">
                        <a:solidFill>
                          <a:srgbClr val="65748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3829" marR="33829" marT="33829" marB="3382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1" name="Умножение 10"/>
          <p:cNvSpPr/>
          <p:nvPr/>
        </p:nvSpPr>
        <p:spPr>
          <a:xfrm>
            <a:off x="2342032" y="1775096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032" y="2120651"/>
            <a:ext cx="285752" cy="300237"/>
          </a:xfrm>
          <a:prstGeom prst="rect">
            <a:avLst/>
          </a:prstGeom>
          <a:noFill/>
        </p:spPr>
      </p:pic>
      <p:pic>
        <p:nvPicPr>
          <p:cNvPr id="13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032" y="2574040"/>
            <a:ext cx="285752" cy="300237"/>
          </a:xfrm>
          <a:prstGeom prst="rect">
            <a:avLst/>
          </a:prstGeom>
          <a:noFill/>
        </p:spPr>
      </p:pic>
      <p:sp>
        <p:nvSpPr>
          <p:cNvPr id="15" name="Умножение 14"/>
          <p:cNvSpPr/>
          <p:nvPr/>
        </p:nvSpPr>
        <p:spPr>
          <a:xfrm>
            <a:off x="3782192" y="1772816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7884368" y="2593035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748706"/>
            <a:ext cx="285752" cy="300237"/>
          </a:xfrm>
          <a:prstGeom prst="rect">
            <a:avLst/>
          </a:prstGeom>
          <a:noFill/>
        </p:spPr>
      </p:pic>
      <p:pic>
        <p:nvPicPr>
          <p:cNvPr id="20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117440"/>
            <a:ext cx="285752" cy="300237"/>
          </a:xfrm>
          <a:prstGeom prst="rect">
            <a:avLst/>
          </a:prstGeom>
          <a:noFill/>
        </p:spPr>
      </p:pic>
      <p:pic>
        <p:nvPicPr>
          <p:cNvPr id="22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192" y="2574040"/>
            <a:ext cx="285752" cy="300237"/>
          </a:xfrm>
          <a:prstGeom prst="rect">
            <a:avLst/>
          </a:prstGeom>
          <a:noFill/>
        </p:spPr>
      </p:pic>
      <p:pic>
        <p:nvPicPr>
          <p:cNvPr id="23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264"/>
            <a:ext cx="285752" cy="300237"/>
          </a:xfrm>
          <a:prstGeom prst="rect">
            <a:avLst/>
          </a:prstGeom>
          <a:noFill/>
        </p:spPr>
      </p:pic>
      <p:pic>
        <p:nvPicPr>
          <p:cNvPr id="24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192" y="2134545"/>
            <a:ext cx="285752" cy="300237"/>
          </a:xfrm>
          <a:prstGeom prst="rect">
            <a:avLst/>
          </a:prstGeom>
          <a:noFill/>
        </p:spPr>
      </p:pic>
      <p:pic>
        <p:nvPicPr>
          <p:cNvPr id="25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596" y="2574040"/>
            <a:ext cx="285752" cy="300237"/>
          </a:xfrm>
          <a:prstGeom prst="rect">
            <a:avLst/>
          </a:prstGeom>
          <a:noFill/>
        </p:spPr>
      </p:pic>
      <p:pic>
        <p:nvPicPr>
          <p:cNvPr id="26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032" y="3198374"/>
            <a:ext cx="285752" cy="300237"/>
          </a:xfrm>
          <a:prstGeom prst="rect">
            <a:avLst/>
          </a:prstGeom>
          <a:noFill/>
        </p:spPr>
      </p:pic>
      <p:pic>
        <p:nvPicPr>
          <p:cNvPr id="27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192" y="3198374"/>
            <a:ext cx="285752" cy="300237"/>
          </a:xfrm>
          <a:prstGeom prst="rect">
            <a:avLst/>
          </a:prstGeom>
          <a:noFill/>
        </p:spPr>
      </p:pic>
      <p:pic>
        <p:nvPicPr>
          <p:cNvPr id="28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596" y="3198374"/>
            <a:ext cx="285752" cy="300237"/>
          </a:xfrm>
          <a:prstGeom prst="rect">
            <a:avLst/>
          </a:prstGeom>
          <a:noFill/>
        </p:spPr>
      </p:pic>
      <p:sp>
        <p:nvSpPr>
          <p:cNvPr id="29" name="Умножение 28"/>
          <p:cNvSpPr/>
          <p:nvPr/>
        </p:nvSpPr>
        <p:spPr>
          <a:xfrm>
            <a:off x="7893892" y="3198374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6516216" y="1730822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5740" y="3208156"/>
            <a:ext cx="285752" cy="300237"/>
          </a:xfrm>
          <a:prstGeom prst="rect">
            <a:avLst/>
          </a:prstGeom>
          <a:noFill/>
        </p:spPr>
      </p:pic>
      <p:sp>
        <p:nvSpPr>
          <p:cNvPr id="32" name="Умножение 31"/>
          <p:cNvSpPr/>
          <p:nvPr/>
        </p:nvSpPr>
        <p:spPr>
          <a:xfrm>
            <a:off x="6525740" y="2168974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" descr="D:\work\vera\12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596" y="1748705"/>
            <a:ext cx="285752" cy="300237"/>
          </a:xfrm>
          <a:prstGeom prst="rect">
            <a:avLst/>
          </a:prstGeom>
          <a:noFill/>
        </p:spPr>
      </p:pic>
      <p:sp>
        <p:nvSpPr>
          <p:cNvPr id="34" name="Умножение 33"/>
          <p:cNvSpPr/>
          <p:nvPr/>
        </p:nvSpPr>
        <p:spPr>
          <a:xfrm>
            <a:off x="6525740" y="2593035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IDEV\МАРКЕТИНГ\ОТДЕЛ РЕКЛАМЫ И PR\РАБОЧИЕ МАТЕРИАЛЫ\Work\Presentations\Fotolia_73837525_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5" y="257175"/>
            <a:ext cx="6600826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6025" y="0"/>
            <a:ext cx="9150025" cy="6858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3928" y="2636912"/>
            <a:ext cx="33570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ПОЧЕМУ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 РАБОТАЕТ?</a:t>
            </a:r>
            <a:endParaRPr lang="ru-RU" sz="4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6813"/>
            <a:ext cx="9144000" cy="6211187"/>
          </a:xfrm>
          <a:prstGeom prst="rect">
            <a:avLst/>
          </a:prstGeom>
          <a:solidFill>
            <a:srgbClr val="E8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endCxn id="6" idx="0"/>
          </p:cNvCxnSpPr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16C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1508299"/>
            <a:ext cx="8064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достаточно точно определяют специализацию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могут понять назначение сайта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выделяют «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уникальную жилку» в сравнении с сайтами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конкурентов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понимают, кто целевая аудитория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«прорисовывают» сценарии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поведения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пользователей</a:t>
            </a:r>
          </a:p>
          <a:p>
            <a:pPr>
              <a:buClr>
                <a:srgbClr val="16C1F3"/>
              </a:buClr>
            </a:pPr>
            <a:r>
              <a:rPr lang="ru-RU" sz="1400" dirty="0" smtClean="0">
                <a:solidFill>
                  <a:srgbClr val="657480"/>
                </a:solidFill>
              </a:rPr>
              <a:t>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9597" y="11663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О</a:t>
            </a: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шибки рекламодателя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650056"/>
            <a:ext cx="355648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39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1" y="2319384"/>
            <a:ext cx="3556483" cy="9727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39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013176"/>
            <a:ext cx="3556482" cy="1057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39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76057" y="1650057"/>
            <a:ext cx="3528194" cy="16420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39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76057" y="5286037"/>
            <a:ext cx="3528194" cy="7348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39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7344" y="4990817"/>
            <a:ext cx="3548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C1F3"/>
                </a:solidFill>
              </a:rPr>
              <a:t>Сценарии поведения пользователей</a:t>
            </a:r>
            <a:r>
              <a:rPr lang="ru-RU" sz="1500" dirty="0" smtClean="0">
                <a:solidFill>
                  <a:srgbClr val="657480"/>
                </a:solidFill>
              </a:rPr>
              <a:t>: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страницы с описанием услуг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&gt;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заявка/обратный звонок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49152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                 На что повлияют ошибки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553" y="1052736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00B0F0"/>
                </a:solidFill>
              </a:rPr>
              <a:t>Тематика сайта</a:t>
            </a:r>
            <a:r>
              <a:rPr lang="ru-RU" sz="1600" dirty="0" smtClean="0">
                <a:solidFill>
                  <a:srgbClr val="657480"/>
                </a:solidFill>
              </a:rPr>
              <a:t>: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организация свадьбы</a:t>
            </a:r>
            <a:endParaRPr lang="ru-RU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1" y="980728"/>
            <a:ext cx="3556483" cy="504056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700808"/>
            <a:ext cx="3422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16C1F3"/>
                </a:solidFill>
              </a:rPr>
              <a:t>Назначение сайта</a:t>
            </a:r>
            <a:r>
              <a:rPr lang="ru-RU" sz="1600" dirty="0" smtClean="0">
                <a:solidFill>
                  <a:srgbClr val="657480"/>
                </a:solidFill>
              </a:rPr>
              <a:t>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заявки на свадьбу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348880"/>
            <a:ext cx="3422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6C1F3"/>
                </a:solidFill>
              </a:rPr>
              <a:t>Уникальное предложение: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эксклюзивные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сценарии,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бесплатная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консультация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457393"/>
            <a:ext cx="3556482" cy="1407472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541426"/>
            <a:ext cx="35003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6C1F3"/>
                </a:solidFill>
              </a:rPr>
              <a:t>Целевая аудитория: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женщины 20-30 лет из Москвы и МО, 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которые ищут свадебные платья и </a:t>
            </a:r>
          </a:p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место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для проведения праздника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92871" y="1052736"/>
            <a:ext cx="2256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657480"/>
                </a:solidFill>
              </a:rPr>
              <a:t>Где размещать рекламу</a:t>
            </a:r>
            <a:endParaRPr lang="ru-RU" sz="1600" dirty="0">
              <a:solidFill>
                <a:srgbClr val="65748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6057" y="980728"/>
            <a:ext cx="3528194" cy="504056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70850" y="2154112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657480"/>
                </a:solidFill>
              </a:rPr>
              <a:t>Чем привлечь внимание, </a:t>
            </a:r>
          </a:p>
          <a:p>
            <a:r>
              <a:rPr lang="ru-RU" sz="1600" dirty="0" smtClean="0">
                <a:solidFill>
                  <a:srgbClr val="657480"/>
                </a:solidFill>
              </a:rPr>
              <a:t>какую рекламу размещать</a:t>
            </a:r>
            <a:endParaRPr lang="ru-RU" sz="1600" dirty="0">
              <a:solidFill>
                <a:srgbClr val="65748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5604" y="4241532"/>
            <a:ext cx="2482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657480"/>
                </a:solidFill>
              </a:rPr>
              <a:t>Мы знаем, кто ищет товар</a:t>
            </a:r>
            <a:endParaRPr lang="ru-RU" sz="1600" dirty="0">
              <a:solidFill>
                <a:srgbClr val="65748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6057" y="4158781"/>
            <a:ext cx="3528194" cy="504056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80869" y="5359568"/>
            <a:ext cx="293554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657480"/>
                </a:solidFill>
              </a:rPr>
              <a:t>Будут ли посетители следовать 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657480"/>
                </a:solidFill>
              </a:rPr>
              <a:t>вашему сценарию?</a:t>
            </a:r>
          </a:p>
        </p:txBody>
      </p:sp>
      <p:sp>
        <p:nvSpPr>
          <p:cNvPr id="52" name="Стрелка вправо 51"/>
          <p:cNvSpPr/>
          <p:nvPr/>
        </p:nvSpPr>
        <p:spPr>
          <a:xfrm>
            <a:off x="4421994" y="1089058"/>
            <a:ext cx="300012" cy="265910"/>
          </a:xfrm>
          <a:prstGeom prst="rightArrow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4421994" y="1737130"/>
            <a:ext cx="300012" cy="265910"/>
          </a:xfrm>
          <a:prstGeom prst="rightArrow">
            <a:avLst/>
          </a:prstGeom>
          <a:solidFill>
            <a:srgbClr val="839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421994" y="2631423"/>
            <a:ext cx="300012" cy="265910"/>
          </a:xfrm>
          <a:prstGeom prst="rightArrow">
            <a:avLst/>
          </a:prstGeom>
          <a:solidFill>
            <a:srgbClr val="839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92871" y="3529401"/>
            <a:ext cx="2256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657480"/>
                </a:solidFill>
              </a:rPr>
              <a:t>Где размещать рекламу</a:t>
            </a:r>
            <a:endParaRPr lang="ru-RU" sz="1600" dirty="0">
              <a:solidFill>
                <a:srgbClr val="65748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76057" y="3457393"/>
            <a:ext cx="3528194" cy="504056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4421994" y="3565723"/>
            <a:ext cx="300012" cy="265910"/>
          </a:xfrm>
          <a:prstGeom prst="rightArrow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4421994" y="4241532"/>
            <a:ext cx="300012" cy="265910"/>
          </a:xfrm>
          <a:prstGeom prst="rightArrow">
            <a:avLst/>
          </a:prstGeom>
          <a:solidFill>
            <a:srgbClr val="16C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4421994" y="5467346"/>
            <a:ext cx="300012" cy="265910"/>
          </a:xfrm>
          <a:prstGeom prst="rightArrow">
            <a:avLst/>
          </a:prstGeom>
          <a:solidFill>
            <a:srgbClr val="839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381" y="2646273"/>
            <a:ext cx="9144000" cy="1319233"/>
          </a:xfrm>
          <a:prstGeom prst="rect">
            <a:avLst/>
          </a:prstGeom>
          <a:noFill/>
        </p:spPr>
        <p:txBody>
          <a:bodyPr wrap="square" lIns="87272" tIns="43637" rIns="87272" bIns="43637" rtlCol="0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Оцениваем эффективность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001"/>
            <a:ext cx="685785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Оценка эффективности рекламы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49486"/>
              </p:ext>
            </p:extLst>
          </p:nvPr>
        </p:nvGraphicFramePr>
        <p:xfrm>
          <a:off x="516307" y="1266453"/>
          <a:ext cx="8088141" cy="439479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914632"/>
                <a:gridCol w="4173509"/>
              </a:tblGrid>
              <a:tr h="616026"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Показы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500" dirty="0" smtClean="0">
                          <a:latin typeface="+mj-lt"/>
                        </a:rPr>
                        <a:t>Конверсия</a:t>
                      </a:r>
                      <a:endParaRPr lang="ru-RU" sz="1500" dirty="0">
                        <a:latin typeface="+mj-lt"/>
                      </a:endParaRPr>
                    </a:p>
                  </a:txBody>
                  <a:tcPr marL="85924" marR="85924" marT="42963" marB="42963" anchor="ctr" anchorCtr="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количество показов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количество «видимой» рекламы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количество просмотренной рекламы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продолжительность показа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C1F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коэффициент CTR </a:t>
                      </a:r>
                    </a:p>
                    <a:p>
                      <a:pPr marL="4635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C1F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конверсия после нажатия </a:t>
                      </a:r>
                    </a:p>
                    <a:p>
                      <a:pPr marL="4635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C1F3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конверсия после просмотра </a:t>
                      </a: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554684">
                <a:tc>
                  <a:txBody>
                    <a:bodyPr/>
                    <a:lstStyle/>
                    <a:p>
                      <a:pPr marL="177800" indent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Трафик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Медиа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</a:tr>
              <a:tr h="405987">
                <a:tc>
                  <a:txBody>
                    <a:bodyPr/>
                    <a:lstStyle/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посещений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просмотренных страниц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продолжительность посещения</a:t>
                      </a:r>
                    </a:p>
                    <a:p>
                      <a:pPr marL="463550" indent="-2857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отказов от посещений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уровень охвата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переходы по брендовым запросам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прямые заходы на сайт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  <a:tr h="405987">
                <a:tc>
                  <a:txBody>
                    <a:bodyPr/>
                    <a:lstStyle/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</a:t>
                      </a: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Окупаемость (</a:t>
                      </a: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ROI)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C1F3"/>
                    </a:solidFill>
                  </a:tcPr>
                </a:tc>
              </a:tr>
              <a:tr h="405987">
                <a:tc>
                  <a:txBody>
                    <a:bodyPr/>
                    <a:lstStyle/>
                    <a:p>
                      <a:pPr marL="349250" indent="-1714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дополнительные продажи </a:t>
                      </a:r>
                    </a:p>
                    <a:p>
                      <a:pPr marL="349250" indent="-1714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частоту и </a:t>
                      </a:r>
                      <a:r>
                        <a:rPr lang="ru-RU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объемы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покупок </a:t>
                      </a:r>
                    </a:p>
                    <a:p>
                      <a:pPr marL="349250" indent="-171450" algn="l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траффик в точках розничной торговли, инициированный рекламой в Интернете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стоимость привлечения покупателей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rgbClr val="16C1F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окупаемость инвестиций (полученная выручка/ расходы на рекламу) </a:t>
                      </a:r>
                      <a:endParaRPr lang="ru-RU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924" marR="85924" marT="42963" marB="4296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45997"/>
            <a:ext cx="9144000" cy="5912003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0₽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5001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Модели атрибуции</a:t>
            </a:r>
            <a:endParaRPr lang="en-US" sz="2400" dirty="0" smtClean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en-US" sz="2400" dirty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Last Click — </a:t>
            </a:r>
            <a:r>
              <a:rPr lang="ru-RU" sz="2400" dirty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последняя рюмка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5" y="959938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:\IDEV\МАРКЕТИНГ\ОТДЕЛ РЕКЛАМЫ И PR\РАБОЧИЕ МАТЕРИАЛЫ\Work\01_CUBO\Prezentations\Tech\img\exp\context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:\IDEV\МАРКЕТИНГ\ОТДЕЛ РЕКЛАМЫ И PR\РАБОЧИЕ МАТЕРИАЛЫ\Work\01_CUBO\Prezentations\Tech\img\exp\seo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IDEV\МАРКЕТИНГ\ОТДЕЛ РЕКЛАМЫ И PR\РАБОЧИЕ МАТЕРИАЛЫ\Work\01_CUBO\Prezentations\Tech\img\exp\rt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60516"/>
            <a:ext cx="2156039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0068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КОНТЕКСТ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6315" y="4292781"/>
            <a:ext cx="55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SEO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732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</a:rPr>
              <a:t>МЕДИЙКА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997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₽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0790" y="4679864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1</a:t>
            </a:r>
            <a:r>
              <a:rPr lang="ru-RU" b="1" dirty="0">
                <a:solidFill>
                  <a:srgbClr val="16C1F3"/>
                </a:solidFill>
                <a:latin typeface="Calibri" panose="020F0502020204030204" pitchFamily="34" charset="0"/>
              </a:rPr>
              <a:t>0₽ </a:t>
            </a:r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b="1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45997"/>
            <a:ext cx="9144000" cy="5912003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6C1F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6C1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6C1F3"/>
                </a:solidFill>
                <a:latin typeface="Calibri" panose="020F0502020204030204" pitchFamily="34" charset="0"/>
              </a:rPr>
              <a:t>4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₽</a:t>
            </a:r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5001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Модели атрибуции</a:t>
            </a:r>
            <a:endParaRPr lang="en-US" sz="2400" dirty="0" smtClean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en-US" sz="2400" dirty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Customer Journey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5" y="959938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:\IDEV\МАРКЕТИНГ\ОТДЕЛ РЕКЛАМЫ И PR\РАБОЧИЕ МАТЕРИАЛЫ\Work\01_CUBO\Prezentations\Tech\img\exp\con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:\IDEV\МАРКЕТИНГ\ОТДЕЛ РЕКЛАМЫ И PR\РАБОЧИЕ МАТЕРИАЛЫ\Work\01_CUBO\Prezentations\Tech\img\exp\s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IDEV\МАРКЕТИНГ\ОТДЕЛ РЕКЛАМЫ И PR\РАБОЧИЕ МАТЕРИАЛЫ\Work\01_CUBO\Prezentations\Tech\img\exp\rt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60516"/>
            <a:ext cx="2156039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0068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</a:rPr>
              <a:t>КОНТЕКСТ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6315" y="4292781"/>
            <a:ext cx="55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6C1F3"/>
                </a:solidFill>
              </a:rPr>
              <a:t>SEO</a:t>
            </a:r>
            <a:endParaRPr lang="ru-RU" dirty="0" smtClean="0">
              <a:solidFill>
                <a:srgbClr val="16C1F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732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</a:rPr>
              <a:t>МЕДИЙКА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997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$</a:t>
            </a:r>
            <a:r>
              <a:rPr lang="en-US" dirty="0">
                <a:solidFill>
                  <a:srgbClr val="16C1F3"/>
                </a:solidFill>
                <a:latin typeface="Calibri" panose="020F0502020204030204" pitchFamily="34" charset="0"/>
              </a:rPr>
              <a:t>2₽</a:t>
            </a:r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0790" y="4679864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6C1F3"/>
                </a:solidFill>
                <a:latin typeface="Calibri" panose="020F0502020204030204" pitchFamily="34" charset="0"/>
              </a:rPr>
              <a:t>4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₽</a:t>
            </a:r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355976" y="1340768"/>
            <a:ext cx="504056" cy="8568952"/>
          </a:xfrm>
          <a:prstGeom prst="rightBrace">
            <a:avLst/>
          </a:prstGeom>
          <a:ln>
            <a:solidFill>
              <a:srgbClr val="16C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78462" y="5877272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10</a:t>
            </a:r>
            <a:r>
              <a:rPr lang="en-US" b="1" dirty="0">
                <a:solidFill>
                  <a:srgbClr val="16C1F3"/>
                </a:solidFill>
                <a:latin typeface="Calibri" panose="020F0502020204030204" pitchFamily="34" charset="0"/>
              </a:rPr>
              <a:t>₽</a:t>
            </a:r>
            <a:r>
              <a:rPr lang="ru-RU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b="1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6813"/>
            <a:ext cx="9144000" cy="6211187"/>
          </a:xfrm>
          <a:prstGeom prst="rect">
            <a:avLst/>
          </a:prstGeom>
          <a:solidFill>
            <a:srgbClr val="E8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0964"/>
            <a:ext cx="349857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Давайте </a:t>
            </a: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знакомиться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C:\Users\aleksandr.grigoryev\Desktop\Grigory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9" y="1196752"/>
            <a:ext cx="27704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5101" y="99292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Александр Григорьев</a:t>
            </a:r>
          </a:p>
          <a:p>
            <a:r>
              <a:rPr lang="ru-RU" sz="1600" i="1" dirty="0" smtClean="0">
                <a:solidFill>
                  <a:srgbClr val="65738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Директор по развитию </a:t>
            </a:r>
            <a:r>
              <a:rPr lang="en-US" sz="1600" i="1" dirty="0" smtClean="0">
                <a:solidFill>
                  <a:srgbClr val="65738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Cubo</a:t>
            </a:r>
            <a:endParaRPr lang="ru-RU" sz="1600" i="1" dirty="0">
              <a:solidFill>
                <a:srgbClr val="657380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464" y="1988840"/>
            <a:ext cx="53285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57380"/>
                </a:solidFill>
                <a:ea typeface="Roboto Light" panose="02000000000000000000" pitchFamily="2" charset="0"/>
              </a:rPr>
              <a:t>В компании </a:t>
            </a:r>
            <a:r>
              <a:rPr lang="en-US" sz="2000" dirty="0">
                <a:solidFill>
                  <a:srgbClr val="657380"/>
                </a:solidFill>
                <a:ea typeface="Roboto Light" panose="02000000000000000000" pitchFamily="2" charset="0"/>
              </a:rPr>
              <a:t>INGATE </a:t>
            </a:r>
            <a:r>
              <a:rPr lang="en-US" sz="2000" dirty="0" smtClean="0">
                <a:solidFill>
                  <a:srgbClr val="657380"/>
                </a:solidFill>
                <a:ea typeface="Roboto Light" panose="02000000000000000000" pitchFamily="2" charset="0"/>
              </a:rPr>
              <a:t>DEVELOPMENT </a:t>
            </a:r>
            <a:r>
              <a:rPr lang="ru-RU" sz="2000" dirty="0" smtClean="0">
                <a:solidFill>
                  <a:srgbClr val="657380"/>
                </a:solidFill>
                <a:ea typeface="Roboto Light" panose="02000000000000000000" pitchFamily="2" charset="0"/>
              </a:rPr>
              <a:t>с 2009г.</a:t>
            </a:r>
            <a:endParaRPr lang="en-US" sz="2000" dirty="0" smtClean="0">
              <a:solidFill>
                <a:srgbClr val="657380"/>
              </a:solidFill>
              <a:ea typeface="Roboto Light" panose="02000000000000000000" pitchFamily="2" charset="0"/>
            </a:endParaRPr>
          </a:p>
          <a:p>
            <a:endParaRPr lang="ru-RU" sz="2000" dirty="0" smtClean="0">
              <a:solidFill>
                <a:srgbClr val="657380"/>
              </a:solidFill>
              <a:ea typeface="Roboto Light" panose="02000000000000000000" pitchFamily="2" charset="0"/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Направление деятельности:</a:t>
            </a:r>
          </a:p>
          <a:p>
            <a:endParaRPr lang="ru-RU" sz="800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Интеграция</a:t>
            </a:r>
            <a:r>
              <a:rPr lang="en-US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поставщиков с </a:t>
            </a: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сервисом            </a:t>
            </a:r>
            <a:r>
              <a:rPr lang="en-US" dirty="0" err="1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Rookee</a:t>
            </a: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 и </a:t>
            </a:r>
            <a:r>
              <a:rPr lang="en-US" dirty="0" err="1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Cubo</a:t>
            </a: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pPr marL="1714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Ведение </a:t>
            </a:r>
            <a:r>
              <a:rPr lang="ru-RU" dirty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партнерских </a:t>
            </a: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программ.</a:t>
            </a:r>
            <a:endParaRPr lang="ru-RU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pPr marL="1714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</a:pPr>
            <a:endParaRPr lang="ru-RU" sz="700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Заключение </a:t>
            </a:r>
            <a:r>
              <a:rPr lang="ru-RU" dirty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сделок с </a:t>
            </a:r>
            <a:r>
              <a:rPr lang="ru-RU" dirty="0" smtClean="0">
                <a:solidFill>
                  <a:srgbClr val="657480"/>
                </a:solidFill>
                <a:ea typeface="Verdana" pitchFamily="34" charset="0"/>
                <a:cs typeface="Verdana" pitchFamily="34" charset="0"/>
              </a:rPr>
              <a:t>ключевыми клиентами.</a:t>
            </a:r>
            <a:endParaRPr lang="ru-RU" dirty="0">
              <a:solidFill>
                <a:srgbClr val="657480"/>
              </a:solidFill>
              <a:ea typeface="Verdana" pitchFamily="34" charset="0"/>
              <a:cs typeface="Verdana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D:\Моя\ВСЕ ЗДЕСЬ\2015\март\КП_Cubo\Logo_Rookee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57" y="5072702"/>
            <a:ext cx="1520955" cy="4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я\ВСЕ ЗДЕСЬ\2015\март\КП_Cubo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72" y="5072702"/>
            <a:ext cx="1798324" cy="3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35896" y="1844824"/>
            <a:ext cx="48245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4653136"/>
            <a:ext cx="48245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16C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945997"/>
            <a:ext cx="9144000" cy="5912003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6C1F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2664296" cy="3600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6C1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3₽</a:t>
            </a:r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5001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Модели атрибуции</a:t>
            </a:r>
            <a:endParaRPr lang="en-US" sz="2400" dirty="0" smtClean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гибрид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5" y="959938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:\IDEV\МАРКЕТИНГ\ОТДЕЛ РЕКЛАМЫ И PR\РАБОЧИЕ МАТЕРИАЛЫ\Work\01_CUBO\Prezentations\Tech\img\exp\con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:\IDEV\МАРКЕТИНГ\ОТДЕЛ РЕКЛАМЫ И PR\РАБОЧИЕ МАТЕРИАЛЫ\Work\01_CUBO\Prezentations\Tech\img\exp\s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60516"/>
            <a:ext cx="2156038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IDEV\МАРКЕТИНГ\ОТДЕЛ РЕКЛАМЫ И PR\РАБОЧИЕ МАТЕРИАЛЫ\Work\01_CUBO\Prezentations\Tech\img\exp\rt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60516"/>
            <a:ext cx="2156039" cy="1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0068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</a:rPr>
              <a:t>КОНТЕКСТ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6315" y="4292781"/>
            <a:ext cx="55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SEO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6732" y="4293096"/>
            <a:ext cx="119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16C1F3"/>
                </a:solidFill>
              </a:rPr>
              <a:t>МЕДИЙКА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997" y="4662428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$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2₽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0790" y="4679864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7₽</a:t>
            </a:r>
            <a:r>
              <a:rPr lang="ru-RU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355976" y="1340768"/>
            <a:ext cx="504056" cy="8568952"/>
          </a:xfrm>
          <a:prstGeom prst="rightBrace">
            <a:avLst/>
          </a:prstGeom>
          <a:ln>
            <a:solidFill>
              <a:srgbClr val="16C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78462" y="5877272"/>
            <a:ext cx="14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10</a:t>
            </a:r>
            <a:r>
              <a:rPr lang="en-US" b="1" dirty="0">
                <a:solidFill>
                  <a:srgbClr val="16C1F3"/>
                </a:solidFill>
                <a:latin typeface="Calibri" panose="020F0502020204030204" pitchFamily="34" charset="0"/>
              </a:rPr>
              <a:t>₽</a:t>
            </a:r>
            <a:r>
              <a:rPr lang="ru-RU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16C1F3"/>
                </a:solidFill>
                <a:latin typeface="Calibri" panose="020F0502020204030204" pitchFamily="34" charset="0"/>
              </a:rPr>
              <a:t>CPO</a:t>
            </a:r>
            <a:endParaRPr lang="ru-RU" b="1" dirty="0">
              <a:solidFill>
                <a:srgbClr val="16C1F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454" y="115001"/>
            <a:ext cx="685785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16C1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Распределяем бюджет на </a:t>
            </a:r>
            <a:r>
              <a:rPr lang="ru-RU" sz="2400" dirty="0" smtClean="0">
                <a:solidFill>
                  <a:srgbClr val="16C1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работающую </a:t>
            </a:r>
            <a:r>
              <a:rPr lang="ru-RU" sz="2400" dirty="0">
                <a:solidFill>
                  <a:srgbClr val="16C1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рекламу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8814"/>
            <a:ext cx="8746033" cy="35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4" y="2852936"/>
            <a:ext cx="9142666" cy="703679"/>
          </a:xfrm>
          <a:prstGeom prst="rect">
            <a:avLst/>
          </a:prstGeom>
          <a:noFill/>
        </p:spPr>
        <p:txBody>
          <a:bodyPr wrap="square" lIns="87272" tIns="43637" rIns="87272" bIns="43637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Оцениваем результат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Посещаемость сайта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57480"/>
                </a:solidFill>
              </a:rPr>
              <a:t>Посещаемость </a:t>
            </a:r>
            <a:r>
              <a:rPr lang="ru-RU" sz="2400" dirty="0" err="1" smtClean="0">
                <a:solidFill>
                  <a:srgbClr val="657480"/>
                </a:solidFill>
              </a:rPr>
              <a:t>сaйта</a:t>
            </a:r>
            <a:r>
              <a:rPr lang="ru-RU" sz="2400" dirty="0" smtClean="0">
                <a:solidFill>
                  <a:srgbClr val="657480"/>
                </a:solidFill>
              </a:rPr>
              <a:t> </a:t>
            </a:r>
            <a:r>
              <a:rPr lang="ru-RU" sz="2400" b="1" dirty="0" smtClean="0">
                <a:solidFill>
                  <a:srgbClr val="657480"/>
                </a:solidFill>
              </a:rPr>
              <a:t>до</a:t>
            </a:r>
            <a:r>
              <a:rPr lang="ru-RU" sz="2400" dirty="0" smtClean="0">
                <a:solidFill>
                  <a:srgbClr val="657480"/>
                </a:solidFill>
              </a:rPr>
              <a:t> и </a:t>
            </a:r>
            <a:r>
              <a:rPr lang="ru-RU" sz="2400" b="1" dirty="0" smtClean="0">
                <a:solidFill>
                  <a:srgbClr val="16C1F3"/>
                </a:solidFill>
              </a:rPr>
              <a:t>после</a:t>
            </a:r>
            <a:r>
              <a:rPr lang="ru-RU" sz="2400" dirty="0" smtClean="0">
                <a:solidFill>
                  <a:srgbClr val="657480"/>
                </a:solidFill>
              </a:rPr>
              <a:t> подключения сервиса </a:t>
            </a:r>
            <a:r>
              <a:rPr lang="ru-RU" sz="2400" dirty="0" err="1" smtClean="0">
                <a:solidFill>
                  <a:srgbClr val="657480"/>
                </a:solidFill>
              </a:rPr>
              <a:t>Cubo</a:t>
            </a:r>
            <a:endParaRPr lang="ru-RU" sz="2400" dirty="0">
              <a:solidFill>
                <a:srgbClr val="65748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1092"/>
            <a:ext cx="8424937" cy="31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2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Стоимость перехода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57480"/>
                </a:solidFill>
              </a:rPr>
              <a:t>Снижение стоимости перехода </a:t>
            </a:r>
            <a:r>
              <a:rPr lang="ru-RU" sz="2400" b="1" dirty="0" smtClean="0">
                <a:solidFill>
                  <a:srgbClr val="16C1F3"/>
                </a:solidFill>
              </a:rPr>
              <a:t>после</a:t>
            </a:r>
            <a:r>
              <a:rPr lang="ru-RU" sz="2400" dirty="0" smtClean="0">
                <a:solidFill>
                  <a:srgbClr val="657480"/>
                </a:solidFill>
              </a:rPr>
              <a:t> запуска РК</a:t>
            </a:r>
            <a:endParaRPr lang="ru-RU" sz="2400" dirty="0">
              <a:solidFill>
                <a:srgbClr val="65748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4" y="2520482"/>
            <a:ext cx="754157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3871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Заказы с сайта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57480"/>
                </a:solidFill>
              </a:rPr>
              <a:t>Заказы с сайта </a:t>
            </a:r>
            <a:r>
              <a:rPr lang="ru-RU" sz="2400" b="1" dirty="0" smtClean="0">
                <a:solidFill>
                  <a:srgbClr val="657480"/>
                </a:solidFill>
              </a:rPr>
              <a:t>до</a:t>
            </a:r>
            <a:r>
              <a:rPr lang="ru-RU" sz="2400" dirty="0" smtClean="0">
                <a:solidFill>
                  <a:srgbClr val="657480"/>
                </a:solidFill>
              </a:rPr>
              <a:t> и </a:t>
            </a:r>
            <a:r>
              <a:rPr lang="ru-RU" sz="2400" b="1" dirty="0" smtClean="0">
                <a:solidFill>
                  <a:srgbClr val="16C1F3"/>
                </a:solidFill>
              </a:rPr>
              <a:t>после</a:t>
            </a:r>
            <a:r>
              <a:rPr lang="ru-RU" sz="2400" dirty="0" smtClean="0">
                <a:solidFill>
                  <a:srgbClr val="657480"/>
                </a:solidFill>
              </a:rPr>
              <a:t> запуска РК</a:t>
            </a:r>
            <a:endParaRPr lang="ru-RU" sz="2400" dirty="0">
              <a:solidFill>
                <a:srgbClr val="65748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150"/>
            <a:ext cx="7717249" cy="30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6813"/>
            <a:ext cx="9144000" cy="6211188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en-US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ROI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126876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57480"/>
                </a:solidFill>
              </a:rPr>
              <a:t>ROI </a:t>
            </a:r>
            <a:r>
              <a:rPr lang="ru-RU" sz="2400" b="1" dirty="0" smtClean="0">
                <a:solidFill>
                  <a:srgbClr val="16C1F3"/>
                </a:solidFill>
              </a:rPr>
              <a:t>после</a:t>
            </a:r>
            <a:r>
              <a:rPr lang="ru-RU" sz="2400" dirty="0" smtClean="0">
                <a:solidFill>
                  <a:srgbClr val="657480"/>
                </a:solidFill>
              </a:rPr>
              <a:t> запуска РК</a:t>
            </a:r>
            <a:endParaRPr lang="ru-RU" sz="2400" dirty="0">
              <a:solidFill>
                <a:srgbClr val="65748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09" y="1772816"/>
            <a:ext cx="529018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8770" y="0"/>
            <a:ext cx="8429684" cy="6872274"/>
          </a:xfrm>
          <a:prstGeom prst="rect">
            <a:avLst/>
          </a:prstGeom>
          <a:solidFill>
            <a:srgbClr val="E8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1950" y="2413337"/>
            <a:ext cx="349857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buClr>
                <a:srgbClr val="333333"/>
              </a:buClr>
              <a:buSzPct val="25000"/>
            </a:pPr>
            <a:r>
              <a:rPr lang="ru-RU" sz="60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Вопросы?</a:t>
            </a:r>
            <a:endParaRPr lang="ru-RU" sz="60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9561" y="4441974"/>
            <a:ext cx="3402919" cy="44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657480"/>
                </a:solidFill>
                <a:ea typeface="Roboto Light" panose="02000000000000000000" pitchFamily="2" charset="0"/>
              </a:rPr>
              <a:t>www.facebook.com/alexgr.tula</a:t>
            </a:r>
            <a:endParaRPr lang="ru-RU" sz="2000" dirty="0">
              <a:solidFill>
                <a:srgbClr val="657480"/>
              </a:solidFill>
              <a:ea typeface="Roboto Light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9561" y="4081934"/>
            <a:ext cx="3363357" cy="44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657480"/>
                </a:solidFill>
                <a:ea typeface="Roboto Light" panose="02000000000000000000" pitchFamily="2" charset="0"/>
              </a:rPr>
              <a:t>aleksandr.grigoryev@ingate.ru</a:t>
            </a:r>
            <a:endParaRPr lang="ru-RU" sz="2000" dirty="0">
              <a:solidFill>
                <a:srgbClr val="657480"/>
              </a:solidFill>
              <a:ea typeface="Roboto Light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199582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844" y="5229200"/>
            <a:ext cx="2844787" cy="146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89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E8EBE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16632"/>
            <a:ext cx="349857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О чем хочу рассказать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819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01/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построить стратегию мультиканального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привлечения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клиентов.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02/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каналы рекламы 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каких случаях нужно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03/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ошибки допускают рекламодатели при привлечении клиентов.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04/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определить эффективность каждого канала.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05/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правильно оценивать рекламные каналы.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+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кейс реального клиента.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ru-RU" sz="2000" dirty="0" smtClean="0">
              <a:solidFill>
                <a:srgbClr val="65738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IDEV\МАРКЕТИНГ\ОТДЕЛ РЕКЛАМЫ И PR\РАБОЧИЕ МАТЕРИАЛЫ\Work\01_CUBO\Prezentations\img\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-1"/>
            <a:ext cx="9143364" cy="68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24944"/>
            <a:ext cx="9144000" cy="1319233"/>
          </a:xfrm>
          <a:prstGeom prst="rect">
            <a:avLst/>
          </a:prstGeom>
          <a:noFill/>
        </p:spPr>
        <p:txBody>
          <a:bodyPr wrap="square" lIns="87272" tIns="43637" rIns="87272" bIns="43637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Подготовка к рекламе: 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строим стратегию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/>
          <a:stretch/>
        </p:blipFill>
        <p:spPr bwMode="auto">
          <a:xfrm>
            <a:off x="0" y="0"/>
            <a:ext cx="93014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301436" cy="6858000"/>
          </a:xfrm>
          <a:prstGeom prst="rect">
            <a:avLst/>
          </a:prstGeom>
          <a:solidFill>
            <a:schemeClr val="tx2">
              <a:lumMod val="5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Стратегия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3649" y="1268760"/>
            <a:ext cx="80646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Рекламная стратегия состоит из двух </a:t>
            </a:r>
            <a:r>
              <a:rPr lang="ru-RU" sz="2400" dirty="0" smtClean="0">
                <a:solidFill>
                  <a:schemeClr val="bg1"/>
                </a:solidFill>
              </a:rPr>
              <a:t>элементов: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создание </a:t>
            </a:r>
            <a:r>
              <a:rPr lang="ru-RU" sz="2400" dirty="0">
                <a:solidFill>
                  <a:schemeClr val="bg1"/>
                </a:solidFill>
              </a:rPr>
              <a:t>рекламного </a:t>
            </a:r>
            <a:r>
              <a:rPr lang="ru-RU" sz="2400" dirty="0" smtClean="0">
                <a:solidFill>
                  <a:schemeClr val="bg1"/>
                </a:solidFill>
              </a:rPr>
              <a:t>посыла,</a:t>
            </a:r>
          </a:p>
          <a:p>
            <a:pPr marL="342900" indent="-342900"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выбор </a:t>
            </a:r>
            <a:r>
              <a:rPr lang="ru-RU" sz="2400" dirty="0">
                <a:solidFill>
                  <a:schemeClr val="bg1"/>
                </a:solidFill>
              </a:rPr>
              <a:t>подходящих </a:t>
            </a:r>
            <a:r>
              <a:rPr lang="ru-RU" sz="2400" dirty="0" smtClean="0">
                <a:solidFill>
                  <a:schemeClr val="bg1"/>
                </a:solidFill>
              </a:rPr>
              <a:t>рекламных каналов.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3501008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Я сделаю тебе предложение,</a:t>
            </a:r>
          </a:p>
          <a:p>
            <a:r>
              <a:rPr lang="ru-RU" sz="3600" dirty="0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которого ты не сможешь отказаться!</a:t>
            </a:r>
            <a:endParaRPr lang="ru-RU" sz="3600" dirty="0">
              <a:solidFill>
                <a:srgbClr val="65738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11715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Рекламные посылы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742" y="1296050"/>
            <a:ext cx="80646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Мотивационный подход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Креативная идея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Обращение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Идея</a:t>
            </a:r>
          </a:p>
        </p:txBody>
      </p:sp>
    </p:spTree>
    <p:extLst>
      <p:ext uri="{BB962C8B-B14F-4D97-AF65-F5344CB8AC3E}">
        <p14:creationId xmlns:p14="http://schemas.microsoft.com/office/powerpoint/2010/main" val="1443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2699792" y="11663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Выбор канала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742" y="1268760"/>
            <a:ext cx="80646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Специфика бизнеса</a:t>
            </a:r>
          </a:p>
          <a:p>
            <a:pPr marL="363538">
              <a:buClr>
                <a:srgbClr val="16C1F3"/>
              </a:buClr>
            </a:pPr>
            <a:endParaRPr lang="ru-RU" sz="20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  <a:p>
            <a:pPr marL="342900" indent="-342900"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Специфика аудитории</a:t>
            </a:r>
          </a:p>
          <a:p>
            <a:pPr marL="363538">
              <a:buClr>
                <a:srgbClr val="16C1F3"/>
              </a:buClr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rPr>
              <a:t> </a:t>
            </a:r>
            <a:endParaRPr lang="ru-RU" sz="20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825" y="3853736"/>
            <a:ext cx="9348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ГДЕ</a:t>
            </a:r>
            <a:endParaRPr lang="ru-RU" sz="3800" dirty="0">
              <a:solidFill>
                <a:srgbClr val="65738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5" y="4736877"/>
            <a:ext cx="49368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Кто мои клиенты, </a:t>
            </a:r>
            <a:r>
              <a:rPr lang="ru-RU" sz="3800" dirty="0" err="1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бро</a:t>
            </a:r>
            <a:r>
              <a:rPr lang="ru-RU" sz="3800" dirty="0" smtClean="0">
                <a:solidFill>
                  <a:srgbClr val="657380"/>
                </a:solidFill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ru-RU" sz="3800" dirty="0">
              <a:solidFill>
                <a:srgbClr val="65738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56312" y="4653137"/>
            <a:ext cx="936103" cy="9361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84304" y="4653137"/>
            <a:ext cx="1008111" cy="100811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761" y="11663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Многоканальность как решение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35" y="2217058"/>
            <a:ext cx="9142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Многоканальность -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больше </a:t>
            </a:r>
            <a:r>
              <a:rPr lang="ru-RU" sz="2000" dirty="0">
                <a:solidFill>
                  <a:schemeClr val="bg1"/>
                </a:solidFill>
              </a:rPr>
              <a:t>возможностей для встречи с </a:t>
            </a:r>
            <a:r>
              <a:rPr lang="ru-RU" sz="2000" dirty="0" smtClean="0">
                <a:solidFill>
                  <a:schemeClr val="bg1"/>
                </a:solidFill>
              </a:rPr>
              <a:t>клиентами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4431" y="1988840"/>
            <a:ext cx="5600507" cy="1152128"/>
          </a:xfrm>
          <a:prstGeom prst="rect">
            <a:avLst/>
          </a:prstGeom>
          <a:noFill/>
          <a:ln w="12700">
            <a:solidFill>
              <a:srgbClr val="16C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14974" y="3777395"/>
            <a:ext cx="59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SEO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695" y="3665348"/>
            <a:ext cx="134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МЕДИЙНАЯ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РЕКЛАМА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6065" y="3452780"/>
            <a:ext cx="1440160" cy="984332"/>
          </a:xfrm>
          <a:prstGeom prst="rect">
            <a:avLst/>
          </a:prstGeom>
          <a:noFill/>
          <a:ln w="28575">
            <a:solidFill>
              <a:srgbClr val="16C1F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16215" y="36850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6C1F3"/>
                </a:solidFill>
              </a:rPr>
              <a:t>+</a:t>
            </a:r>
            <a:endParaRPr lang="ru-RU" sz="3200" b="1" dirty="0">
              <a:solidFill>
                <a:srgbClr val="16C1F3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3448455"/>
            <a:ext cx="1423040" cy="988657"/>
          </a:xfrm>
          <a:prstGeom prst="rect">
            <a:avLst/>
          </a:prstGeom>
          <a:noFill/>
          <a:ln w="28575">
            <a:solidFill>
              <a:srgbClr val="16C1F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5665" y="3792785"/>
            <a:ext cx="11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КОНТЕКСТ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33857" y="3448454"/>
            <a:ext cx="1440160" cy="988658"/>
          </a:xfrm>
          <a:prstGeom prst="rect">
            <a:avLst/>
          </a:prstGeom>
          <a:noFill/>
          <a:ln w="28575">
            <a:solidFill>
              <a:srgbClr val="16C1F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02552" y="36850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6C1F3"/>
                </a:solidFill>
              </a:rPr>
              <a:t>+</a:t>
            </a:r>
            <a:endParaRPr lang="ru-RU" sz="3200" b="1" dirty="0">
              <a:solidFill>
                <a:srgbClr val="16C1F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8969" y="3654285"/>
            <a:ext cx="137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РЕКЛАМА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СОЦСЕТЯХ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367" y="36961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6C1F3"/>
                </a:solidFill>
              </a:rPr>
              <a:t>+</a:t>
            </a:r>
            <a:endParaRPr lang="ru-RU" sz="3200" b="1" dirty="0">
              <a:solidFill>
                <a:srgbClr val="16C1F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4217" y="3452780"/>
            <a:ext cx="1448842" cy="984332"/>
          </a:xfrm>
          <a:prstGeom prst="rect">
            <a:avLst/>
          </a:prstGeom>
          <a:noFill/>
          <a:ln w="28575">
            <a:solidFill>
              <a:srgbClr val="16C1F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792264" y="3654285"/>
            <a:ext cx="137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EMAIL-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МАРКЕТИНГ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3059" y="36850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6C1F3"/>
                </a:solidFill>
              </a:rPr>
              <a:t>+</a:t>
            </a:r>
            <a:endParaRPr lang="ru-RU" sz="3200" b="1" dirty="0">
              <a:solidFill>
                <a:srgbClr val="16C1F3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87654" y="3448454"/>
            <a:ext cx="1448842" cy="984332"/>
          </a:xfrm>
          <a:prstGeom prst="rect">
            <a:avLst/>
          </a:prstGeom>
          <a:noFill/>
          <a:ln w="28575">
            <a:solidFill>
              <a:srgbClr val="16C1F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0"/>
            <a:ext cx="91413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365706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>
              <a:buClr>
                <a:srgbClr val="333333"/>
              </a:buClr>
              <a:buSzPct val="25000"/>
            </a:pPr>
            <a:r>
              <a:rPr lang="ru-RU" sz="2400" dirty="0" smtClean="0">
                <a:solidFill>
                  <a:srgbClr val="16C1F3"/>
                </a:solidFill>
                <a:ea typeface="Calibri"/>
                <a:cs typeface="Calibri"/>
                <a:sym typeface="Calibri"/>
              </a:rPr>
              <a:t>Попадаем прямо в цель</a:t>
            </a:r>
            <a:endParaRPr lang="ru-RU" sz="2400" dirty="0">
              <a:solidFill>
                <a:srgbClr val="16C1F3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5" y="646813"/>
            <a:ext cx="457066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742" y="980728"/>
            <a:ext cx="8064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Зачем показывать рекламу пользователям, не являющимся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вашей целевой аудиторией?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056" y="2060848"/>
            <a:ext cx="8095194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ru-RU" dirty="0" err="1" smtClean="0">
                <a:solidFill>
                  <a:srgbClr val="00B0F0"/>
                </a:solidFill>
                <a:ea typeface="Roboto Light" panose="02000000000000000000" pitchFamily="2" charset="0"/>
              </a:rPr>
              <a:t>Таргетинг</a:t>
            </a:r>
            <a:r>
              <a:rPr lang="ru-RU" dirty="0" smtClean="0">
                <a:solidFill>
                  <a:srgbClr val="00B0F0"/>
                </a:solidFill>
                <a:ea typeface="Roboto Light" panose="02000000000000000000" pitchFamily="2" charset="0"/>
              </a:rPr>
              <a:t> практически на 100 % гарантиру</a:t>
            </a:r>
            <a:r>
              <a:rPr lang="ru-RU" dirty="0">
                <a:solidFill>
                  <a:srgbClr val="00B0F0"/>
                </a:solidFill>
                <a:ea typeface="Roboto Light" panose="02000000000000000000" pitchFamily="2" charset="0"/>
              </a:rPr>
              <a:t>е</a:t>
            </a:r>
            <a:r>
              <a:rPr lang="ru-RU" dirty="0" smtClean="0">
                <a:solidFill>
                  <a:srgbClr val="00B0F0"/>
                </a:solidFill>
                <a:ea typeface="Roboto Light" panose="02000000000000000000" pitchFamily="2" charset="0"/>
              </a:rPr>
              <a:t>т, что реклама достигнет целевой аудитории.</a:t>
            </a:r>
            <a:endParaRPr lang="ru-RU" sz="1400" b="1" dirty="0">
              <a:solidFill>
                <a:srgbClr val="00B0F0"/>
              </a:solidFill>
              <a:ea typeface="Roboto Ligh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068960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Типы таргетинга:</a:t>
            </a: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Демографический</a:t>
            </a: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Географический</a:t>
            </a: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Временной </a:t>
            </a: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Контекстный </a:t>
            </a: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Поведенческий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16C1F3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Определение целевой аудитории с учётом действий пользователей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737</Words>
  <Application>Microsoft Office PowerPoint</Application>
  <PresentationFormat>Экран (4:3)</PresentationFormat>
  <Paragraphs>233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Милько</dc:creator>
  <cp:lastModifiedBy>Александр Григорьев</cp:lastModifiedBy>
  <cp:revision>138</cp:revision>
  <dcterms:created xsi:type="dcterms:W3CDTF">2015-04-21T13:12:32Z</dcterms:created>
  <dcterms:modified xsi:type="dcterms:W3CDTF">2015-09-21T07:40:29Z</dcterms:modified>
</cp:coreProperties>
</file>