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415" r:id="rId3"/>
    <p:sldId id="305" r:id="rId4"/>
    <p:sldId id="391" r:id="rId5"/>
    <p:sldId id="341" r:id="rId6"/>
    <p:sldId id="392" r:id="rId7"/>
    <p:sldId id="393" r:id="rId8"/>
    <p:sldId id="394" r:id="rId9"/>
    <p:sldId id="312" r:id="rId10"/>
    <p:sldId id="411" r:id="rId11"/>
    <p:sldId id="416" r:id="rId12"/>
    <p:sldId id="353" r:id="rId13"/>
    <p:sldId id="354" r:id="rId14"/>
    <p:sldId id="410" r:id="rId15"/>
    <p:sldId id="388" r:id="rId16"/>
    <p:sldId id="356" r:id="rId17"/>
    <p:sldId id="357" r:id="rId18"/>
    <p:sldId id="360" r:id="rId19"/>
    <p:sldId id="402" r:id="rId20"/>
    <p:sldId id="399" r:id="rId21"/>
    <p:sldId id="400" r:id="rId22"/>
    <p:sldId id="408" r:id="rId23"/>
    <p:sldId id="403" r:id="rId24"/>
    <p:sldId id="409" r:id="rId25"/>
    <p:sldId id="405" r:id="rId26"/>
    <p:sldId id="366" r:id="rId27"/>
    <p:sldId id="413" r:id="rId28"/>
    <p:sldId id="414" r:id="rId29"/>
    <p:sldId id="377" r:id="rId30"/>
    <p:sldId id="375" r:id="rId31"/>
    <p:sldId id="390" r:id="rId32"/>
    <p:sldId id="302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6766" autoAdjust="0"/>
  </p:normalViewPr>
  <p:slideViewPr>
    <p:cSldViewPr snapToGrid="0" snapToObjects="1">
      <p:cViewPr>
        <p:scale>
          <a:sx n="100" d="100"/>
          <a:sy n="100" d="100"/>
        </p:scale>
        <p:origin x="-1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webit:byn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analitica.top100.sw.out-project%20(&#1074;&#1077;&#1088;&#1089;&#1080;&#1103;%20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anislav:Desktop:seoconf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Лист1!$B$6:$B$9</c:f>
              <c:strCache>
                <c:ptCount val="4"/>
                <c:pt idx="0">
                  <c:v>Собственная выдача</c:v>
                </c:pt>
                <c:pt idx="1">
                  <c:v>Метрика/Аналитикс</c:v>
                </c:pt>
                <c:pt idx="2">
                  <c:v>Браузеры</c:v>
                </c:pt>
                <c:pt idx="3">
                  <c:v>Бары свои и $$$</c:v>
                </c:pt>
              </c:strCache>
            </c:strRef>
          </c:cat>
          <c:val>
            <c:numRef>
              <c:f>Лист1!$C$6:$C$9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507806664136"/>
          <c:y val="0.38458095755272"/>
          <c:w val="0.245050513709114"/>
          <c:h val="0.27681509638881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метрика+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'GR_D (Q)'!$A$1:$A$6</c:f>
              <c:strCache>
                <c:ptCount val="6"/>
                <c:pt idx="0">
                  <c:v>время лучше</c:v>
                </c:pt>
                <c:pt idx="1">
                  <c:v>время + глубина лучше</c:v>
                </c:pt>
                <c:pt idx="2">
                  <c:v>время + глубина + отказы лучше</c:v>
                </c:pt>
                <c:pt idx="3">
                  <c:v>глубина лучше</c:v>
                </c:pt>
                <c:pt idx="4">
                  <c:v>отказы лучше</c:v>
                </c:pt>
                <c:pt idx="5">
                  <c:v>CTR лучше</c:v>
                </c:pt>
              </c:strCache>
            </c:strRef>
          </c:cat>
          <c:val>
            <c:numRef>
              <c:f>'GR_D (Q)'!$C$1:$C$6</c:f>
              <c:numCache>
                <c:formatCode>0%</c:formatCode>
                <c:ptCount val="6"/>
                <c:pt idx="0">
                  <c:v>0.339161533876416</c:v>
                </c:pt>
                <c:pt idx="1">
                  <c:v>0.141395908543923</c:v>
                </c:pt>
                <c:pt idx="2">
                  <c:v>0.0352988367428801</c:v>
                </c:pt>
                <c:pt idx="3">
                  <c:v>0.431267381803735</c:v>
                </c:pt>
                <c:pt idx="4">
                  <c:v>0.210609974170475</c:v>
                </c:pt>
                <c:pt idx="5">
                  <c:v>0.661985018726592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698664"/>
        <c:axId val="-2039133544"/>
      </c:barChart>
      <c:catAx>
        <c:axId val="21336986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9133544"/>
        <c:crosses val="autoZero"/>
        <c:auto val="1"/>
        <c:lblAlgn val="ctr"/>
        <c:lblOffset val="100"/>
        <c:noMultiLvlLbl val="0"/>
      </c:catAx>
      <c:valAx>
        <c:axId val="-2039133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3698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метрика-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(Q)'!$A$1:$A$6</c:f>
              <c:strCache>
                <c:ptCount val="6"/>
                <c:pt idx="0">
                  <c:v>время хуже</c:v>
                </c:pt>
                <c:pt idx="1">
                  <c:v>время + глубина хуже</c:v>
                </c:pt>
                <c:pt idx="2">
                  <c:v>время + глубина + отказы хуже</c:v>
                </c:pt>
                <c:pt idx="3">
                  <c:v>глубина хуже</c:v>
                </c:pt>
                <c:pt idx="4">
                  <c:v>отказы хуже</c:v>
                </c:pt>
                <c:pt idx="5">
                  <c:v>CTR хуже</c:v>
                </c:pt>
              </c:strCache>
            </c:strRef>
          </c:cat>
          <c:val>
            <c:numRef>
              <c:f>'BR_D (Q)'!$C$1:$C$6</c:f>
              <c:numCache>
                <c:formatCode>0%</c:formatCode>
                <c:ptCount val="6"/>
                <c:pt idx="0">
                  <c:v>0.776802910335973</c:v>
                </c:pt>
                <c:pt idx="1">
                  <c:v>0.328225627359538</c:v>
                </c:pt>
                <c:pt idx="2">
                  <c:v>0.277370641794359</c:v>
                </c:pt>
                <c:pt idx="3">
                  <c:v>0.43568013906997</c:v>
                </c:pt>
                <c:pt idx="4">
                  <c:v>0.675793133420252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0136936"/>
        <c:axId val="-2059706200"/>
      </c:barChart>
      <c:catAx>
        <c:axId val="-2060136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706200"/>
        <c:crosses val="autoZero"/>
        <c:auto val="1"/>
        <c:lblAlgn val="ctr"/>
        <c:lblOffset val="100"/>
        <c:noMultiLvlLbl val="0"/>
      </c:catAx>
      <c:valAx>
        <c:axId val="-2059706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0136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метрика+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'GR_D (Q)'!$A$1:$A$6</c:f>
              <c:strCache>
                <c:ptCount val="6"/>
                <c:pt idx="0">
                  <c:v>время лучше</c:v>
                </c:pt>
                <c:pt idx="1">
                  <c:v>время + глубина + отказы лучше</c:v>
                </c:pt>
                <c:pt idx="2">
                  <c:v>время + глубина лучше</c:v>
                </c:pt>
                <c:pt idx="3">
                  <c:v>глубина лучше</c:v>
                </c:pt>
                <c:pt idx="4">
                  <c:v>отказы лучше</c:v>
                </c:pt>
                <c:pt idx="5">
                  <c:v>CTR лучше</c:v>
                </c:pt>
              </c:strCache>
            </c:strRef>
          </c:cat>
          <c:val>
            <c:numRef>
              <c:f>'GR_D (Q)'!$C$1:$C$6</c:f>
              <c:numCache>
                <c:formatCode>0%</c:formatCode>
                <c:ptCount val="6"/>
                <c:pt idx="0">
                  <c:v>0.357789855072464</c:v>
                </c:pt>
                <c:pt idx="1">
                  <c:v>0.0418477018065401</c:v>
                </c:pt>
                <c:pt idx="2">
                  <c:v>0.156414360850675</c:v>
                </c:pt>
                <c:pt idx="3">
                  <c:v>0.427536231884058</c:v>
                </c:pt>
                <c:pt idx="4">
                  <c:v>0.247282608695652</c:v>
                </c:pt>
                <c:pt idx="5">
                  <c:v>0.32724505327245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49992"/>
        <c:axId val="-2039971048"/>
      </c:barChart>
      <c:catAx>
        <c:axId val="21346499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9971048"/>
        <c:crosses val="autoZero"/>
        <c:auto val="1"/>
        <c:lblAlgn val="ctr"/>
        <c:lblOffset val="100"/>
        <c:noMultiLvlLbl val="0"/>
      </c:catAx>
      <c:valAx>
        <c:axId val="-2039971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4649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метрика-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(Q)'!$A$1:$A$6</c:f>
              <c:strCache>
                <c:ptCount val="6"/>
                <c:pt idx="0">
                  <c:v>время хуже</c:v>
                </c:pt>
                <c:pt idx="1">
                  <c:v>время + глубина хуже</c:v>
                </c:pt>
                <c:pt idx="2">
                  <c:v>время + глубина + отказы хуже</c:v>
                </c:pt>
                <c:pt idx="3">
                  <c:v>глубина хуже</c:v>
                </c:pt>
                <c:pt idx="4">
                  <c:v>отказы хуже</c:v>
                </c:pt>
                <c:pt idx="5">
                  <c:v>CTR хуже</c:v>
                </c:pt>
              </c:strCache>
            </c:strRef>
          </c:cat>
          <c:val>
            <c:numRef>
              <c:f>'BR_D (Q)'!$C$1:$C$6</c:f>
              <c:numCache>
                <c:formatCode>0%</c:formatCode>
                <c:ptCount val="6"/>
                <c:pt idx="0">
                  <c:v>0.805911533691608</c:v>
                </c:pt>
                <c:pt idx="1">
                  <c:v>0.366256049274087</c:v>
                </c:pt>
                <c:pt idx="2">
                  <c:v>0.309942806863176</c:v>
                </c:pt>
                <c:pt idx="3">
                  <c:v>0.46705710102489</c:v>
                </c:pt>
                <c:pt idx="4">
                  <c:v>0.766388033435988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419288"/>
        <c:axId val="-2040000968"/>
      </c:barChart>
      <c:catAx>
        <c:axId val="-20614192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0000968"/>
        <c:crosses val="autoZero"/>
        <c:auto val="1"/>
        <c:lblAlgn val="ctr"/>
        <c:lblOffset val="100"/>
        <c:noMultiLvlLbl val="0"/>
      </c:catAx>
      <c:valAx>
        <c:axId val="-2040000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1419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метрика+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'GR_D (U) (2)'!$A$1:$A$8</c:f>
              <c:strCache>
                <c:ptCount val="8"/>
                <c:pt idx="0">
                  <c:v>&gt;5% бол. 1мин</c:v>
                </c:pt>
                <c:pt idx="1">
                  <c:v>&gt;5% бол. 3мин</c:v>
                </c:pt>
                <c:pt idx="2">
                  <c:v>&gt;10% бол. 1мин</c:v>
                </c:pt>
                <c:pt idx="3">
                  <c:v>&gt;10% бол. 3мин</c:v>
                </c:pt>
                <c:pt idx="4">
                  <c:v>&gt;20% бол. 1мин</c:v>
                </c:pt>
                <c:pt idx="5">
                  <c:v>&gt;20% бол. 3мин</c:v>
                </c:pt>
                <c:pt idx="6">
                  <c:v>&gt;30% бол. 1мин</c:v>
                </c:pt>
                <c:pt idx="7">
                  <c:v>&gt;30% бол. 3мин</c:v>
                </c:pt>
              </c:strCache>
            </c:strRef>
          </c:cat>
          <c:val>
            <c:numRef>
              <c:f>'GR_D (U) (2)'!$C$1:$C$8</c:f>
              <c:numCache>
                <c:formatCode>0%</c:formatCode>
                <c:ptCount val="8"/>
                <c:pt idx="0">
                  <c:v>0.825331971399387</c:v>
                </c:pt>
                <c:pt idx="1">
                  <c:v>0.692543411644535</c:v>
                </c:pt>
                <c:pt idx="2">
                  <c:v>0.776302349336057</c:v>
                </c:pt>
                <c:pt idx="3">
                  <c:v>0.566905005107252</c:v>
                </c:pt>
                <c:pt idx="4">
                  <c:v>0.600612870275791</c:v>
                </c:pt>
                <c:pt idx="5">
                  <c:v>0.247191011235955</c:v>
                </c:pt>
                <c:pt idx="6">
                  <c:v>0.356486210418795</c:v>
                </c:pt>
                <c:pt idx="7">
                  <c:v>0.104187946884576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9094280"/>
        <c:axId val="-2039091336"/>
      </c:barChart>
      <c:catAx>
        <c:axId val="-20390942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2039091336"/>
        <c:crosses val="autoZero"/>
        <c:auto val="1"/>
        <c:lblAlgn val="ctr"/>
        <c:lblOffset val="100"/>
        <c:noMultiLvlLbl val="0"/>
      </c:catAx>
      <c:valAx>
        <c:axId val="-2039091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39094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метрика-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(U) (2)'!$A$1:$A$8</c:f>
              <c:strCache>
                <c:ptCount val="8"/>
                <c:pt idx="0">
                  <c:v>&lt;5% бол. 1мин</c:v>
                </c:pt>
                <c:pt idx="1">
                  <c:v>&lt;5% бол. 3мин</c:v>
                </c:pt>
                <c:pt idx="2">
                  <c:v>&lt;10% бол. 1мин</c:v>
                </c:pt>
                <c:pt idx="3">
                  <c:v>&lt;10% бол. 3мин</c:v>
                </c:pt>
                <c:pt idx="4">
                  <c:v>&lt;20% бол. 1мин</c:v>
                </c:pt>
                <c:pt idx="5">
                  <c:v>&lt;20% бол. 3мин</c:v>
                </c:pt>
                <c:pt idx="6">
                  <c:v>&lt;30% бол. 1мин</c:v>
                </c:pt>
                <c:pt idx="7">
                  <c:v>&lt;30% бол. 3мин</c:v>
                </c:pt>
              </c:strCache>
            </c:strRef>
          </c:cat>
          <c:val>
            <c:numRef>
              <c:f>'BR_D (U) (2)'!$C$1:$C$8</c:f>
              <c:numCache>
                <c:formatCode>0%</c:formatCode>
                <c:ptCount val="8"/>
                <c:pt idx="0">
                  <c:v>0.278582930756844</c:v>
                </c:pt>
                <c:pt idx="1">
                  <c:v>0.426731078904992</c:v>
                </c:pt>
                <c:pt idx="2">
                  <c:v>0.317230273752013</c:v>
                </c:pt>
                <c:pt idx="3">
                  <c:v>0.521739130434783</c:v>
                </c:pt>
                <c:pt idx="4">
                  <c:v>0.460547504025765</c:v>
                </c:pt>
                <c:pt idx="5">
                  <c:v>0.808373590982287</c:v>
                </c:pt>
                <c:pt idx="6">
                  <c:v>0.711755233494364</c:v>
                </c:pt>
                <c:pt idx="7">
                  <c:v>0.895330112721417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415352"/>
        <c:axId val="-2114093144"/>
      </c:barChart>
      <c:catAx>
        <c:axId val="-2114415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093144"/>
        <c:crosses val="autoZero"/>
        <c:auto val="1"/>
        <c:lblAlgn val="ctr"/>
        <c:lblOffset val="100"/>
        <c:noMultiLvlLbl val="0"/>
      </c:catAx>
      <c:valAx>
        <c:axId val="-2114093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4415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</a:t>
            </a:r>
            <a:r>
              <a:rPr lang="en-US"/>
              <a:t>+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'GR_D (U) (2)'!$A$1:$A$8</c:f>
              <c:strCache>
                <c:ptCount val="8"/>
                <c:pt idx="0">
                  <c:v>&gt;5% бол. 1мин</c:v>
                </c:pt>
                <c:pt idx="1">
                  <c:v>&gt;5% бол. 3мин</c:v>
                </c:pt>
                <c:pt idx="2">
                  <c:v>&gt;10% бол. 1мин</c:v>
                </c:pt>
                <c:pt idx="3">
                  <c:v>&gt;10% бол. 3мин</c:v>
                </c:pt>
                <c:pt idx="4">
                  <c:v>&gt;20% бол. 1мин</c:v>
                </c:pt>
                <c:pt idx="5">
                  <c:v>&gt;20% бол. 3мин</c:v>
                </c:pt>
                <c:pt idx="6">
                  <c:v>&gt;30% бол. 1мин</c:v>
                </c:pt>
                <c:pt idx="7">
                  <c:v>&gt;30% бол. 3мин</c:v>
                </c:pt>
              </c:strCache>
            </c:strRef>
          </c:cat>
          <c:val>
            <c:numRef>
              <c:f>'GR_D (U) (2)'!$C$1:$C$8</c:f>
              <c:numCache>
                <c:formatCode>0%</c:formatCode>
                <c:ptCount val="8"/>
                <c:pt idx="0">
                  <c:v>0.80437756497948</c:v>
                </c:pt>
                <c:pt idx="1">
                  <c:v>0.725034199726402</c:v>
                </c:pt>
                <c:pt idx="2">
                  <c:v>0.774281805745554</c:v>
                </c:pt>
                <c:pt idx="3">
                  <c:v>0.61422708618331</c:v>
                </c:pt>
                <c:pt idx="4">
                  <c:v>0.644322845417237</c:v>
                </c:pt>
                <c:pt idx="5">
                  <c:v>0.288645690834473</c:v>
                </c:pt>
                <c:pt idx="6">
                  <c:v>0.361149110807113</c:v>
                </c:pt>
                <c:pt idx="7">
                  <c:v>0.12859097127223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903416"/>
        <c:axId val="-2060329784"/>
      </c:barChart>
      <c:catAx>
        <c:axId val="21329034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2060329784"/>
        <c:crosses val="autoZero"/>
        <c:auto val="1"/>
        <c:lblAlgn val="ctr"/>
        <c:lblOffset val="100"/>
        <c:noMultiLvlLbl val="0"/>
      </c:catAx>
      <c:valAx>
        <c:axId val="-2060329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2903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</a:t>
            </a:r>
            <a:r>
              <a:rPr lang="en-US"/>
              <a:t>-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(U) (2)'!$A$1:$A$8</c:f>
              <c:strCache>
                <c:ptCount val="8"/>
                <c:pt idx="0">
                  <c:v>&lt;5% бол. 1мин</c:v>
                </c:pt>
                <c:pt idx="1">
                  <c:v>&lt;5% бол. 3мин</c:v>
                </c:pt>
                <c:pt idx="2">
                  <c:v>&lt;10% бол. 1мин</c:v>
                </c:pt>
                <c:pt idx="3">
                  <c:v>&lt;10% бол. 3мин</c:v>
                </c:pt>
                <c:pt idx="4">
                  <c:v>&lt;20% бол. 1мин</c:v>
                </c:pt>
                <c:pt idx="5">
                  <c:v>&lt;20% бол. 3мин</c:v>
                </c:pt>
                <c:pt idx="6">
                  <c:v>&lt;30% бол. 1мин</c:v>
                </c:pt>
                <c:pt idx="7">
                  <c:v>&lt;30% бол. 3мин</c:v>
                </c:pt>
              </c:strCache>
            </c:strRef>
          </c:cat>
          <c:val>
            <c:numRef>
              <c:f>'BR_D (U) (2)'!$C$1:$C$8</c:f>
              <c:numCache>
                <c:formatCode>0%</c:formatCode>
                <c:ptCount val="8"/>
                <c:pt idx="0">
                  <c:v>0.365296803652968</c:v>
                </c:pt>
                <c:pt idx="1">
                  <c:v>0.484018264840183</c:v>
                </c:pt>
                <c:pt idx="2">
                  <c:v>0.380517503805175</c:v>
                </c:pt>
                <c:pt idx="3">
                  <c:v>0.561643835616438</c:v>
                </c:pt>
                <c:pt idx="4">
                  <c:v>0.502283105022831</c:v>
                </c:pt>
                <c:pt idx="5">
                  <c:v>0.770167427701674</c:v>
                </c:pt>
                <c:pt idx="6">
                  <c:v>0.691019786910198</c:v>
                </c:pt>
                <c:pt idx="7">
                  <c:v>0.867579908675799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660456"/>
        <c:axId val="-2059566264"/>
      </c:barChart>
      <c:catAx>
        <c:axId val="-20596604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566264"/>
        <c:crosses val="autoZero"/>
        <c:auto val="1"/>
        <c:lblAlgn val="ctr"/>
        <c:lblOffset val="100"/>
        <c:noMultiLvlLbl val="0"/>
      </c:catAx>
      <c:valAx>
        <c:axId val="-2059566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59660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CTR Яндекс</c:v>
          </c:tx>
          <c:marker>
            <c:symbol val="none"/>
          </c:marker>
          <c:cat>
            <c:numRef>
              <c:f>'Macintosh HD:Users:stanislav:Desktop:webit:Новая папка 5:webit:ibc:[CTR Яндекс.xlsx]Лист2 (2)'!$A$3:$A$12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'Лист11 (2)'!$B$3:$B$12</c:f>
              <c:numCache>
                <c:formatCode>0.0%</c:formatCode>
                <c:ptCount val="10"/>
                <c:pt idx="0">
                  <c:v>0.107726838698354</c:v>
                </c:pt>
                <c:pt idx="1">
                  <c:v>0.0768294374384732</c:v>
                </c:pt>
                <c:pt idx="2">
                  <c:v>0.0682216658480285</c:v>
                </c:pt>
                <c:pt idx="3">
                  <c:v>0.0491287709505624</c:v>
                </c:pt>
                <c:pt idx="4">
                  <c:v>0.0409487360822628</c:v>
                </c:pt>
                <c:pt idx="5">
                  <c:v>0.0405449617485311</c:v>
                </c:pt>
                <c:pt idx="6">
                  <c:v>0.038</c:v>
                </c:pt>
                <c:pt idx="7">
                  <c:v>0.032</c:v>
                </c:pt>
                <c:pt idx="8">
                  <c:v>0.0255069222497725</c:v>
                </c:pt>
                <c:pt idx="9">
                  <c:v>0.0282195055301742</c:v>
                </c:pt>
              </c:numCache>
            </c:numRef>
          </c:val>
          <c:smooth val="0"/>
        </c:ser>
        <c:ser>
          <c:idx val="0"/>
          <c:order val="1"/>
          <c:tx>
            <c:v>CTR Гугл</c:v>
          </c:tx>
          <c:marker>
            <c:symbol val="none"/>
          </c:marker>
          <c:val>
            <c:numRef>
              <c:f>'Лист11 (2)'!$B$16:$B$25</c:f>
              <c:numCache>
                <c:formatCode>0.0%</c:formatCode>
                <c:ptCount val="10"/>
                <c:pt idx="0">
                  <c:v>0.109096057154416</c:v>
                </c:pt>
                <c:pt idx="1">
                  <c:v>0.0893072424124219</c:v>
                </c:pt>
                <c:pt idx="2">
                  <c:v>0.0560356016303163</c:v>
                </c:pt>
                <c:pt idx="3">
                  <c:v>0.0483385673125727</c:v>
                </c:pt>
                <c:pt idx="4">
                  <c:v>0.0370691065032577</c:v>
                </c:pt>
                <c:pt idx="5">
                  <c:v>0.0332614757069726</c:v>
                </c:pt>
                <c:pt idx="6">
                  <c:v>0.0264286292472401</c:v>
                </c:pt>
                <c:pt idx="7">
                  <c:v>0.0241666535560584</c:v>
                </c:pt>
                <c:pt idx="8">
                  <c:v>0.019654757256091</c:v>
                </c:pt>
                <c:pt idx="9">
                  <c:v>0.0182749991235904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430872"/>
        <c:axId val="-2109354328"/>
      </c:lineChart>
      <c:catAx>
        <c:axId val="-204143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9354328"/>
        <c:crosses val="autoZero"/>
        <c:auto val="1"/>
        <c:lblAlgn val="ctr"/>
        <c:lblOffset val="100"/>
        <c:noMultiLvlLbl val="0"/>
      </c:catAx>
      <c:valAx>
        <c:axId val="-21093543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2041430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Яндекс</c:v>
          </c:tx>
          <c:cat>
            <c:strRef>
              <c:f>CTR!$A$5:$A$6</c:f>
              <c:strCache>
                <c:ptCount val="2"/>
                <c:pt idx="0">
                  <c:v>CTR выше нормы</c:v>
                </c:pt>
                <c:pt idx="1">
                  <c:v>CTR ниже нормы</c:v>
                </c:pt>
              </c:strCache>
            </c:strRef>
          </c:cat>
          <c:val>
            <c:numRef>
              <c:f>CTR!$C$5:$C$6</c:f>
              <c:numCache>
                <c:formatCode>0%</c:formatCode>
                <c:ptCount val="2"/>
                <c:pt idx="0">
                  <c:v>0.661985018726592</c:v>
                </c:pt>
                <c:pt idx="1">
                  <c:v>0.338014981273408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Гугл</c:v>
          </c:tx>
          <c:cat>
            <c:strRef>
              <c:f>CTR!$A$5:$A$6</c:f>
              <c:strCache>
                <c:ptCount val="2"/>
                <c:pt idx="0">
                  <c:v>CTR выше нормы</c:v>
                </c:pt>
                <c:pt idx="1">
                  <c:v>CTR ниже нормы</c:v>
                </c:pt>
              </c:strCache>
            </c:strRef>
          </c:cat>
          <c:val>
            <c:numRef>
              <c:f>CTR!$E$5:$E$6</c:f>
              <c:numCache>
                <c:formatCode>0%</c:formatCode>
                <c:ptCount val="2"/>
                <c:pt idx="0">
                  <c:v>0.310934393638171</c:v>
                </c:pt>
                <c:pt idx="1">
                  <c:v>0.689065606361829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Отклонение SW vs GA</c:v>
          </c:tx>
          <c:invertIfNegative val="0"/>
          <c:cat>
            <c:strRef>
              <c:f>Лист10!$B$4:$B$6</c:f>
              <c:strCache>
                <c:ptCount val="3"/>
                <c:pt idx="0">
                  <c:v>Отказы</c:v>
                </c:pt>
                <c:pt idx="1">
                  <c:v>Глубина</c:v>
                </c:pt>
                <c:pt idx="2">
                  <c:v>Время</c:v>
                </c:pt>
              </c:strCache>
            </c:strRef>
          </c:cat>
          <c:val>
            <c:numRef>
              <c:f>Лист10!$C$4:$C$6</c:f>
              <c:numCache>
                <c:formatCode>0%</c:formatCode>
                <c:ptCount val="3"/>
                <c:pt idx="0">
                  <c:v>-0.03</c:v>
                </c:pt>
                <c:pt idx="1">
                  <c:v>0.07</c:v>
                </c:pt>
                <c:pt idx="2">
                  <c:v>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90200"/>
        <c:axId val="-2039706712"/>
      </c:barChart>
      <c:catAx>
        <c:axId val="-2116590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9706712"/>
        <c:crosses val="autoZero"/>
        <c:auto val="1"/>
        <c:lblAlgn val="ctr"/>
        <c:lblOffset val="100"/>
        <c:noMultiLvlLbl val="0"/>
      </c:catAx>
      <c:valAx>
        <c:axId val="-2039706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6590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</a:t>
            </a:r>
            <a:r>
              <a:rPr lang="en-US"/>
              <a:t>+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'GR_D (U)'!$A$1:$A$6</c:f>
              <c:strCache>
                <c:ptCount val="6"/>
                <c:pt idx="0">
                  <c:v>время лучше</c:v>
                </c:pt>
                <c:pt idx="1">
                  <c:v>время + глубина + отказы лучше</c:v>
                </c:pt>
                <c:pt idx="2">
                  <c:v>время + глубина лучше</c:v>
                </c:pt>
                <c:pt idx="3">
                  <c:v>глубина лучше</c:v>
                </c:pt>
                <c:pt idx="4">
                  <c:v>неПС больше 10%</c:v>
                </c:pt>
                <c:pt idx="5">
                  <c:v>отказы лучше</c:v>
                </c:pt>
              </c:strCache>
            </c:strRef>
          </c:cat>
          <c:val>
            <c:numRef>
              <c:f>'GR_D (U)'!$C$1:$C$6</c:f>
              <c:numCache>
                <c:formatCode>0%</c:formatCode>
                <c:ptCount val="6"/>
                <c:pt idx="0">
                  <c:v>0.41030534351145</c:v>
                </c:pt>
                <c:pt idx="1">
                  <c:v>0.0322896281800391</c:v>
                </c:pt>
                <c:pt idx="2">
                  <c:v>0.153620352250489</c:v>
                </c:pt>
                <c:pt idx="3">
                  <c:v>0.407265774378585</c:v>
                </c:pt>
                <c:pt idx="4">
                  <c:v>0.454621848739496</c:v>
                </c:pt>
                <c:pt idx="5">
                  <c:v>0.213193116634799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804184"/>
        <c:axId val="-2041723064"/>
      </c:barChart>
      <c:catAx>
        <c:axId val="-20418041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1723064"/>
        <c:crosses val="autoZero"/>
        <c:auto val="1"/>
        <c:lblAlgn val="ctr"/>
        <c:lblOffset val="100"/>
        <c:noMultiLvlLbl val="0"/>
      </c:catAx>
      <c:valAx>
        <c:axId val="-2041723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41804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</a:t>
            </a:r>
            <a:r>
              <a:rPr lang="en-US"/>
              <a:t>-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(U)'!$A$1:$A$6</c:f>
              <c:strCache>
                <c:ptCount val="6"/>
                <c:pt idx="0">
                  <c:v>время хуже</c:v>
                </c:pt>
                <c:pt idx="1">
                  <c:v>время + глубина + отказы хуже</c:v>
                </c:pt>
                <c:pt idx="2">
                  <c:v>время + глубина хуже</c:v>
                </c:pt>
                <c:pt idx="3">
                  <c:v>глубина хуже</c:v>
                </c:pt>
                <c:pt idx="4">
                  <c:v>мало неПС</c:v>
                </c:pt>
                <c:pt idx="5">
                  <c:v>отказы хуже</c:v>
                </c:pt>
              </c:strCache>
            </c:strRef>
          </c:cat>
          <c:val>
            <c:numRef>
              <c:f>'BR_D (U)'!$C$1:$C$6</c:f>
              <c:numCache>
                <c:formatCode>0%</c:formatCode>
                <c:ptCount val="6"/>
                <c:pt idx="0">
                  <c:v>0.70281124497992</c:v>
                </c:pt>
                <c:pt idx="1">
                  <c:v>0.23132183908046</c:v>
                </c:pt>
                <c:pt idx="2">
                  <c:v>0.331896551724138</c:v>
                </c:pt>
                <c:pt idx="3">
                  <c:v>0.474043715846995</c:v>
                </c:pt>
                <c:pt idx="4">
                  <c:v>0.591436217662801</c:v>
                </c:pt>
                <c:pt idx="5">
                  <c:v>0.687158469945355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720360"/>
        <c:axId val="-2042313960"/>
      </c:barChart>
      <c:catAx>
        <c:axId val="-20417203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2313960"/>
        <c:crosses val="autoZero"/>
        <c:auto val="1"/>
        <c:lblAlgn val="ctr"/>
        <c:lblOffset val="100"/>
        <c:noMultiLvlLbl val="0"/>
      </c:catAx>
      <c:valAx>
        <c:axId val="-2042313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41720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Хорошая видимость vs метрика</a:t>
            </a:r>
            <a:r>
              <a:rPr lang="en-US"/>
              <a:t>+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Хорошая видимость vs метрика (прямая корреляция)</c:v>
          </c:tx>
          <c:invertIfNegative val="0"/>
          <c:cat>
            <c:strRef>
              <c:f>'GR_D (U)'!$A$1:$A$6</c:f>
              <c:strCache>
                <c:ptCount val="6"/>
                <c:pt idx="0">
                  <c:v>время лучше</c:v>
                </c:pt>
                <c:pt idx="1">
                  <c:v>время + глубина + отказы лучше</c:v>
                </c:pt>
                <c:pt idx="2">
                  <c:v>время + глубина лучше</c:v>
                </c:pt>
                <c:pt idx="3">
                  <c:v>глубина лучше</c:v>
                </c:pt>
                <c:pt idx="4">
                  <c:v>неПС больше 10%</c:v>
                </c:pt>
                <c:pt idx="5">
                  <c:v>отказы лучше</c:v>
                </c:pt>
              </c:strCache>
            </c:strRef>
          </c:cat>
          <c:val>
            <c:numRef>
              <c:f>'GR_D (U)'!$C$1:$C$6</c:f>
              <c:numCache>
                <c:formatCode>0%</c:formatCode>
                <c:ptCount val="6"/>
                <c:pt idx="0">
                  <c:v>0.438271604938272</c:v>
                </c:pt>
                <c:pt idx="1">
                  <c:v>0.0431472081218274</c:v>
                </c:pt>
                <c:pt idx="2">
                  <c:v>0.173857868020305</c:v>
                </c:pt>
                <c:pt idx="3">
                  <c:v>0.380774032459426</c:v>
                </c:pt>
                <c:pt idx="4">
                  <c:v>0.423913043478261</c:v>
                </c:pt>
                <c:pt idx="5">
                  <c:v>0.247191011235955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8471352"/>
        <c:axId val="-2059715304"/>
      </c:barChart>
      <c:catAx>
        <c:axId val="-2038471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715304"/>
        <c:crosses val="autoZero"/>
        <c:auto val="1"/>
        <c:lblAlgn val="ctr"/>
        <c:lblOffset val="100"/>
        <c:noMultiLvlLbl val="0"/>
      </c:catAx>
      <c:valAx>
        <c:axId val="-2059715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38471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Плохая видимость vs метрика</a:t>
            </a:r>
            <a:r>
              <a:rPr lang="en-US"/>
              <a:t>-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'BR_D (U)'!$A$1:$A$6</c:f>
              <c:strCache>
                <c:ptCount val="6"/>
                <c:pt idx="0">
                  <c:v>время хуже</c:v>
                </c:pt>
                <c:pt idx="1">
                  <c:v>время + глубина + отказы хуже</c:v>
                </c:pt>
                <c:pt idx="2">
                  <c:v>время + глубина хуже</c:v>
                </c:pt>
                <c:pt idx="3">
                  <c:v>глубина хуже</c:v>
                </c:pt>
                <c:pt idx="4">
                  <c:v>мало неПС</c:v>
                </c:pt>
                <c:pt idx="5">
                  <c:v>отказы хуже</c:v>
                </c:pt>
              </c:strCache>
            </c:strRef>
          </c:cat>
          <c:val>
            <c:numRef>
              <c:f>'BR_D (U)'!$C$1:$C$6</c:f>
              <c:numCache>
                <c:formatCode>0%</c:formatCode>
                <c:ptCount val="6"/>
                <c:pt idx="0">
                  <c:v>0.661365762394761</c:v>
                </c:pt>
                <c:pt idx="1">
                  <c:v>0.219704433497537</c:v>
                </c:pt>
                <c:pt idx="2">
                  <c:v>0.315270935960591</c:v>
                </c:pt>
                <c:pt idx="3">
                  <c:v>0.476995305164319</c:v>
                </c:pt>
                <c:pt idx="4">
                  <c:v>0.562958027981346</c:v>
                </c:pt>
                <c:pt idx="5">
                  <c:v>0.691134413727359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0346328"/>
        <c:axId val="-2060016168"/>
      </c:barChart>
      <c:catAx>
        <c:axId val="-20603463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0016168"/>
        <c:crosses val="autoZero"/>
        <c:auto val="1"/>
        <c:lblAlgn val="ctr"/>
        <c:lblOffset val="100"/>
        <c:noMultiLvlLbl val="0"/>
      </c:catAx>
      <c:valAx>
        <c:axId val="-2060016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0346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7A76B-ABEA-1D43-AC21-33D7B48CADD0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CCECA-EFAB-F44F-A105-6D735A037802}">
      <dgm:prSet phldrT="[Текст]"/>
      <dgm:spPr/>
      <dgm:t>
        <a:bodyPr/>
        <a:lstStyle/>
        <a:p>
          <a:r>
            <a:rPr lang="ru-RU" dirty="0" smtClean="0"/>
            <a:t>Вся выборка+</a:t>
          </a:r>
          <a:endParaRPr lang="ru-RU" dirty="0"/>
        </a:p>
      </dgm:t>
    </dgm:pt>
    <dgm:pt modelId="{805512B2-59F9-A140-9FBC-2AFAE9D607C7}" type="parTrans" cxnId="{E0454F26-912C-9349-A4CE-8F9927F4829E}">
      <dgm:prSet/>
      <dgm:spPr/>
      <dgm:t>
        <a:bodyPr/>
        <a:lstStyle/>
        <a:p>
          <a:endParaRPr lang="ru-RU"/>
        </a:p>
      </dgm:t>
    </dgm:pt>
    <dgm:pt modelId="{C72BC252-2FE3-4343-98F5-7319F8435A4C}" type="sibTrans" cxnId="{E0454F26-912C-9349-A4CE-8F9927F4829E}">
      <dgm:prSet/>
      <dgm:spPr/>
      <dgm:t>
        <a:bodyPr/>
        <a:lstStyle/>
        <a:p>
          <a:endParaRPr lang="ru-RU"/>
        </a:p>
      </dgm:t>
    </dgm:pt>
    <dgm:pt modelId="{DA932933-37DC-114D-B0A5-C010D92CA82B}">
      <dgm:prSet phldrT="[Текст]"/>
      <dgm:spPr/>
      <dgm:t>
        <a:bodyPr/>
        <a:lstStyle/>
        <a:p>
          <a:r>
            <a:rPr lang="ru-RU" dirty="0" smtClean="0"/>
            <a:t>Обладает Метрика+</a:t>
          </a:r>
          <a:endParaRPr lang="ru-RU" dirty="0"/>
        </a:p>
      </dgm:t>
    </dgm:pt>
    <dgm:pt modelId="{32CC7A87-9F5B-824B-BAF0-311EC1AFFA2D}" type="parTrans" cxnId="{9F682E1D-9CD4-3040-B7AE-9FA9E6948E01}">
      <dgm:prSet/>
      <dgm:spPr/>
      <dgm:t>
        <a:bodyPr/>
        <a:lstStyle/>
        <a:p>
          <a:endParaRPr lang="ru-RU"/>
        </a:p>
      </dgm:t>
    </dgm:pt>
    <dgm:pt modelId="{8AC84C8C-31C8-894F-86E3-84C7251467C4}" type="sibTrans" cxnId="{9F682E1D-9CD4-3040-B7AE-9FA9E6948E01}">
      <dgm:prSet/>
      <dgm:spPr/>
      <dgm:t>
        <a:bodyPr/>
        <a:lstStyle/>
        <a:p>
          <a:endParaRPr lang="ru-RU"/>
        </a:p>
      </dgm:t>
    </dgm:pt>
    <dgm:pt modelId="{48222902-364E-3249-8B83-52FBA59CDD2C}" type="pres">
      <dgm:prSet presAssocID="{7E27A76B-ABEA-1D43-AC21-33D7B48CADD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AB274-4E5B-7146-9DC6-A5F2BF35D354}" type="pres">
      <dgm:prSet presAssocID="{7E27A76B-ABEA-1D43-AC21-33D7B48CADD0}" presName="comp1" presStyleCnt="0"/>
      <dgm:spPr/>
    </dgm:pt>
    <dgm:pt modelId="{F785E307-3E0A-3A4E-A560-8C5E00EBB88A}" type="pres">
      <dgm:prSet presAssocID="{7E27A76B-ABEA-1D43-AC21-33D7B48CADD0}" presName="circle1" presStyleLbl="node1" presStyleIdx="0" presStyleCnt="2"/>
      <dgm:spPr/>
      <dgm:t>
        <a:bodyPr/>
        <a:lstStyle/>
        <a:p>
          <a:endParaRPr lang="ru-RU"/>
        </a:p>
      </dgm:t>
    </dgm:pt>
    <dgm:pt modelId="{7C161D5B-84BD-2C46-8236-FD369AD83740}" type="pres">
      <dgm:prSet presAssocID="{7E27A76B-ABEA-1D43-AC21-33D7B48CADD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9448B-193A-454F-A71F-3180D0F86EDB}" type="pres">
      <dgm:prSet presAssocID="{7E27A76B-ABEA-1D43-AC21-33D7B48CADD0}" presName="comp2" presStyleCnt="0"/>
      <dgm:spPr/>
    </dgm:pt>
    <dgm:pt modelId="{115F99D0-E1A8-4045-A6FB-37A2B306ED73}" type="pres">
      <dgm:prSet presAssocID="{7E27A76B-ABEA-1D43-AC21-33D7B48CADD0}" presName="circle2" presStyleLbl="node1" presStyleIdx="1" presStyleCnt="2"/>
      <dgm:spPr/>
      <dgm:t>
        <a:bodyPr/>
        <a:lstStyle/>
        <a:p>
          <a:endParaRPr lang="ru-RU"/>
        </a:p>
      </dgm:t>
    </dgm:pt>
    <dgm:pt modelId="{83D51925-29CE-3A41-B1E2-DAB61AB0BF9A}" type="pres">
      <dgm:prSet presAssocID="{7E27A76B-ABEA-1D43-AC21-33D7B48CADD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6BA34-6665-0C45-BA42-764FFC0850B5}" type="presOf" srcId="{7E27A76B-ABEA-1D43-AC21-33D7B48CADD0}" destId="{48222902-364E-3249-8B83-52FBA59CDD2C}" srcOrd="0" destOrd="0" presId="urn:microsoft.com/office/officeart/2005/8/layout/venn2"/>
    <dgm:cxn modelId="{1BE60CB8-0E60-B048-90E2-EAD3944AAA66}" type="presOf" srcId="{DA932933-37DC-114D-B0A5-C010D92CA82B}" destId="{115F99D0-E1A8-4045-A6FB-37A2B306ED73}" srcOrd="0" destOrd="0" presId="urn:microsoft.com/office/officeart/2005/8/layout/venn2"/>
    <dgm:cxn modelId="{64407065-D81D-564F-89D3-74413C815FFF}" type="presOf" srcId="{030CCECA-EFAB-F44F-A105-6D735A037802}" destId="{F785E307-3E0A-3A4E-A560-8C5E00EBB88A}" srcOrd="0" destOrd="0" presId="urn:microsoft.com/office/officeart/2005/8/layout/venn2"/>
    <dgm:cxn modelId="{9F682E1D-9CD4-3040-B7AE-9FA9E6948E01}" srcId="{7E27A76B-ABEA-1D43-AC21-33D7B48CADD0}" destId="{DA932933-37DC-114D-B0A5-C010D92CA82B}" srcOrd="1" destOrd="0" parTransId="{32CC7A87-9F5B-824B-BAF0-311EC1AFFA2D}" sibTransId="{8AC84C8C-31C8-894F-86E3-84C7251467C4}"/>
    <dgm:cxn modelId="{E0454F26-912C-9349-A4CE-8F9927F4829E}" srcId="{7E27A76B-ABEA-1D43-AC21-33D7B48CADD0}" destId="{030CCECA-EFAB-F44F-A105-6D735A037802}" srcOrd="0" destOrd="0" parTransId="{805512B2-59F9-A140-9FBC-2AFAE9D607C7}" sibTransId="{C72BC252-2FE3-4343-98F5-7319F8435A4C}"/>
    <dgm:cxn modelId="{07335636-3B12-E547-961C-FABD0743B319}" type="presOf" srcId="{030CCECA-EFAB-F44F-A105-6D735A037802}" destId="{7C161D5B-84BD-2C46-8236-FD369AD83740}" srcOrd="1" destOrd="0" presId="urn:microsoft.com/office/officeart/2005/8/layout/venn2"/>
    <dgm:cxn modelId="{2C6603CD-256A-FA47-9DA5-32D56ADD9954}" type="presOf" srcId="{DA932933-37DC-114D-B0A5-C010D92CA82B}" destId="{83D51925-29CE-3A41-B1E2-DAB61AB0BF9A}" srcOrd="1" destOrd="0" presId="urn:microsoft.com/office/officeart/2005/8/layout/venn2"/>
    <dgm:cxn modelId="{967FC9A2-5F37-F847-995E-7EB28D94AEC3}" type="presParOf" srcId="{48222902-364E-3249-8B83-52FBA59CDD2C}" destId="{580AB274-4E5B-7146-9DC6-A5F2BF35D354}" srcOrd="0" destOrd="0" presId="urn:microsoft.com/office/officeart/2005/8/layout/venn2"/>
    <dgm:cxn modelId="{10192749-67DC-B84B-949C-A6E0386DC4F5}" type="presParOf" srcId="{580AB274-4E5B-7146-9DC6-A5F2BF35D354}" destId="{F785E307-3E0A-3A4E-A560-8C5E00EBB88A}" srcOrd="0" destOrd="0" presId="urn:microsoft.com/office/officeart/2005/8/layout/venn2"/>
    <dgm:cxn modelId="{344E4F4C-C557-354F-8EC9-EC04BB3269D8}" type="presParOf" srcId="{580AB274-4E5B-7146-9DC6-A5F2BF35D354}" destId="{7C161D5B-84BD-2C46-8236-FD369AD83740}" srcOrd="1" destOrd="0" presId="urn:microsoft.com/office/officeart/2005/8/layout/venn2"/>
    <dgm:cxn modelId="{CB240477-ED6D-CD44-A7E3-B03CC68FFAB6}" type="presParOf" srcId="{48222902-364E-3249-8B83-52FBA59CDD2C}" destId="{28F9448B-193A-454F-A71F-3180D0F86EDB}" srcOrd="1" destOrd="0" presId="urn:microsoft.com/office/officeart/2005/8/layout/venn2"/>
    <dgm:cxn modelId="{85F5F396-20C7-B547-9E8C-EE538AE7E0DC}" type="presParOf" srcId="{28F9448B-193A-454F-A71F-3180D0F86EDB}" destId="{115F99D0-E1A8-4045-A6FB-37A2B306ED73}" srcOrd="0" destOrd="0" presId="urn:microsoft.com/office/officeart/2005/8/layout/venn2"/>
    <dgm:cxn modelId="{C772D042-A7F7-EB4F-9CF9-545F33EAA1BD}" type="presParOf" srcId="{28F9448B-193A-454F-A71F-3180D0F86EDB}" destId="{83D51925-29CE-3A41-B1E2-DAB61AB0BF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7A76B-ABEA-1D43-AC21-33D7B48CADD0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CCECA-EFAB-F44F-A105-6D735A037802}">
      <dgm:prSet phldrT="[Текст]"/>
      <dgm:spPr/>
      <dgm:t>
        <a:bodyPr/>
        <a:lstStyle/>
        <a:p>
          <a:r>
            <a:rPr lang="ru-RU" dirty="0" smtClean="0"/>
            <a:t>Вся выборка-</a:t>
          </a:r>
          <a:endParaRPr lang="ru-RU" dirty="0"/>
        </a:p>
      </dgm:t>
    </dgm:pt>
    <dgm:pt modelId="{805512B2-59F9-A140-9FBC-2AFAE9D607C7}" type="parTrans" cxnId="{E0454F26-912C-9349-A4CE-8F9927F4829E}">
      <dgm:prSet/>
      <dgm:spPr/>
      <dgm:t>
        <a:bodyPr/>
        <a:lstStyle/>
        <a:p>
          <a:endParaRPr lang="ru-RU"/>
        </a:p>
      </dgm:t>
    </dgm:pt>
    <dgm:pt modelId="{C72BC252-2FE3-4343-98F5-7319F8435A4C}" type="sibTrans" cxnId="{E0454F26-912C-9349-A4CE-8F9927F4829E}">
      <dgm:prSet/>
      <dgm:spPr/>
      <dgm:t>
        <a:bodyPr/>
        <a:lstStyle/>
        <a:p>
          <a:endParaRPr lang="ru-RU"/>
        </a:p>
      </dgm:t>
    </dgm:pt>
    <dgm:pt modelId="{DA932933-37DC-114D-B0A5-C010D92CA82B}">
      <dgm:prSet phldrT="[Текст]"/>
      <dgm:spPr/>
      <dgm:t>
        <a:bodyPr/>
        <a:lstStyle/>
        <a:p>
          <a:r>
            <a:rPr lang="ru-RU" dirty="0" smtClean="0"/>
            <a:t>Обладает Метрика-</a:t>
          </a:r>
          <a:endParaRPr lang="ru-RU" dirty="0"/>
        </a:p>
      </dgm:t>
    </dgm:pt>
    <dgm:pt modelId="{32CC7A87-9F5B-824B-BAF0-311EC1AFFA2D}" type="parTrans" cxnId="{9F682E1D-9CD4-3040-B7AE-9FA9E6948E01}">
      <dgm:prSet/>
      <dgm:spPr/>
      <dgm:t>
        <a:bodyPr/>
        <a:lstStyle/>
        <a:p>
          <a:endParaRPr lang="ru-RU"/>
        </a:p>
      </dgm:t>
    </dgm:pt>
    <dgm:pt modelId="{8AC84C8C-31C8-894F-86E3-84C7251467C4}" type="sibTrans" cxnId="{9F682E1D-9CD4-3040-B7AE-9FA9E6948E01}">
      <dgm:prSet/>
      <dgm:spPr/>
      <dgm:t>
        <a:bodyPr/>
        <a:lstStyle/>
        <a:p>
          <a:endParaRPr lang="ru-RU"/>
        </a:p>
      </dgm:t>
    </dgm:pt>
    <dgm:pt modelId="{48222902-364E-3249-8B83-52FBA59CDD2C}" type="pres">
      <dgm:prSet presAssocID="{7E27A76B-ABEA-1D43-AC21-33D7B48CADD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AB274-4E5B-7146-9DC6-A5F2BF35D354}" type="pres">
      <dgm:prSet presAssocID="{7E27A76B-ABEA-1D43-AC21-33D7B48CADD0}" presName="comp1" presStyleCnt="0"/>
      <dgm:spPr/>
    </dgm:pt>
    <dgm:pt modelId="{F785E307-3E0A-3A4E-A560-8C5E00EBB88A}" type="pres">
      <dgm:prSet presAssocID="{7E27A76B-ABEA-1D43-AC21-33D7B48CADD0}" presName="circle1" presStyleLbl="node1" presStyleIdx="0" presStyleCnt="2"/>
      <dgm:spPr/>
      <dgm:t>
        <a:bodyPr/>
        <a:lstStyle/>
        <a:p>
          <a:endParaRPr lang="ru-RU"/>
        </a:p>
      </dgm:t>
    </dgm:pt>
    <dgm:pt modelId="{7C161D5B-84BD-2C46-8236-FD369AD83740}" type="pres">
      <dgm:prSet presAssocID="{7E27A76B-ABEA-1D43-AC21-33D7B48CADD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9448B-193A-454F-A71F-3180D0F86EDB}" type="pres">
      <dgm:prSet presAssocID="{7E27A76B-ABEA-1D43-AC21-33D7B48CADD0}" presName="comp2" presStyleCnt="0"/>
      <dgm:spPr/>
    </dgm:pt>
    <dgm:pt modelId="{115F99D0-E1A8-4045-A6FB-37A2B306ED73}" type="pres">
      <dgm:prSet presAssocID="{7E27A76B-ABEA-1D43-AC21-33D7B48CADD0}" presName="circle2" presStyleLbl="node1" presStyleIdx="1" presStyleCnt="2"/>
      <dgm:spPr/>
      <dgm:t>
        <a:bodyPr/>
        <a:lstStyle/>
        <a:p>
          <a:endParaRPr lang="ru-RU"/>
        </a:p>
      </dgm:t>
    </dgm:pt>
    <dgm:pt modelId="{83D51925-29CE-3A41-B1E2-DAB61AB0BF9A}" type="pres">
      <dgm:prSet presAssocID="{7E27A76B-ABEA-1D43-AC21-33D7B48CADD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F5A10-B2B7-724A-8D4C-614F3D556B9D}" type="presOf" srcId="{DA932933-37DC-114D-B0A5-C010D92CA82B}" destId="{115F99D0-E1A8-4045-A6FB-37A2B306ED73}" srcOrd="0" destOrd="0" presId="urn:microsoft.com/office/officeart/2005/8/layout/venn2"/>
    <dgm:cxn modelId="{3FADC050-6F6F-5740-8A31-41D8C93A2FDC}" type="presOf" srcId="{7E27A76B-ABEA-1D43-AC21-33D7B48CADD0}" destId="{48222902-364E-3249-8B83-52FBA59CDD2C}" srcOrd="0" destOrd="0" presId="urn:microsoft.com/office/officeart/2005/8/layout/venn2"/>
    <dgm:cxn modelId="{9F682E1D-9CD4-3040-B7AE-9FA9E6948E01}" srcId="{7E27A76B-ABEA-1D43-AC21-33D7B48CADD0}" destId="{DA932933-37DC-114D-B0A5-C010D92CA82B}" srcOrd="1" destOrd="0" parTransId="{32CC7A87-9F5B-824B-BAF0-311EC1AFFA2D}" sibTransId="{8AC84C8C-31C8-894F-86E3-84C7251467C4}"/>
    <dgm:cxn modelId="{FE49DE30-A472-B34C-9846-2CC2BB79A31D}" type="presOf" srcId="{DA932933-37DC-114D-B0A5-C010D92CA82B}" destId="{83D51925-29CE-3A41-B1E2-DAB61AB0BF9A}" srcOrd="1" destOrd="0" presId="urn:microsoft.com/office/officeart/2005/8/layout/venn2"/>
    <dgm:cxn modelId="{E0454F26-912C-9349-A4CE-8F9927F4829E}" srcId="{7E27A76B-ABEA-1D43-AC21-33D7B48CADD0}" destId="{030CCECA-EFAB-F44F-A105-6D735A037802}" srcOrd="0" destOrd="0" parTransId="{805512B2-59F9-A140-9FBC-2AFAE9D607C7}" sibTransId="{C72BC252-2FE3-4343-98F5-7319F8435A4C}"/>
    <dgm:cxn modelId="{1CD5707A-C902-DB47-A07C-A833ACB087B3}" type="presOf" srcId="{030CCECA-EFAB-F44F-A105-6D735A037802}" destId="{F785E307-3E0A-3A4E-A560-8C5E00EBB88A}" srcOrd="0" destOrd="0" presId="urn:microsoft.com/office/officeart/2005/8/layout/venn2"/>
    <dgm:cxn modelId="{F58E9458-EAC9-FD4B-904C-33664B5DA4C7}" type="presOf" srcId="{030CCECA-EFAB-F44F-A105-6D735A037802}" destId="{7C161D5B-84BD-2C46-8236-FD369AD83740}" srcOrd="1" destOrd="0" presId="urn:microsoft.com/office/officeart/2005/8/layout/venn2"/>
    <dgm:cxn modelId="{C657553D-4AAB-1249-8F1F-F263A9FD015F}" type="presParOf" srcId="{48222902-364E-3249-8B83-52FBA59CDD2C}" destId="{580AB274-4E5B-7146-9DC6-A5F2BF35D354}" srcOrd="0" destOrd="0" presId="urn:microsoft.com/office/officeart/2005/8/layout/venn2"/>
    <dgm:cxn modelId="{24A93D5F-27A3-B945-B1B1-12021D4996F0}" type="presParOf" srcId="{580AB274-4E5B-7146-9DC6-A5F2BF35D354}" destId="{F785E307-3E0A-3A4E-A560-8C5E00EBB88A}" srcOrd="0" destOrd="0" presId="urn:microsoft.com/office/officeart/2005/8/layout/venn2"/>
    <dgm:cxn modelId="{ADE77677-83C9-B442-B0A6-721C3B486118}" type="presParOf" srcId="{580AB274-4E5B-7146-9DC6-A5F2BF35D354}" destId="{7C161D5B-84BD-2C46-8236-FD369AD83740}" srcOrd="1" destOrd="0" presId="urn:microsoft.com/office/officeart/2005/8/layout/venn2"/>
    <dgm:cxn modelId="{7A3950AD-8706-344F-9809-A05119758A0A}" type="presParOf" srcId="{48222902-364E-3249-8B83-52FBA59CDD2C}" destId="{28F9448B-193A-454F-A71F-3180D0F86EDB}" srcOrd="1" destOrd="0" presId="urn:microsoft.com/office/officeart/2005/8/layout/venn2"/>
    <dgm:cxn modelId="{00C137A0-5F90-7441-9AB3-EA26C357E997}" type="presParOf" srcId="{28F9448B-193A-454F-A71F-3180D0F86EDB}" destId="{115F99D0-E1A8-4045-A6FB-37A2B306ED73}" srcOrd="0" destOrd="0" presId="urn:microsoft.com/office/officeart/2005/8/layout/venn2"/>
    <dgm:cxn modelId="{FCC82AB9-F593-2442-83BD-502C7783DB12}" type="presParOf" srcId="{28F9448B-193A-454F-A71F-3180D0F86EDB}" destId="{83D51925-29CE-3A41-B1E2-DAB61AB0BF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E307-3E0A-3A4E-A560-8C5E00EBB88A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Вся выборка+</a:t>
          </a:r>
          <a:endParaRPr lang="ru-RU" sz="2400" kern="1200" dirty="0"/>
        </a:p>
      </dsp:txBody>
      <dsp:txXfrm>
        <a:off x="1981200" y="304800"/>
        <a:ext cx="2133600" cy="690880"/>
      </dsp:txXfrm>
    </dsp:sp>
    <dsp:sp modelId="{115F99D0-E1A8-4045-A6FB-37A2B306ED73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Обладает Метрика+</a:t>
          </a:r>
          <a:endParaRPr lang="ru-RU" sz="2400" kern="1200" dirty="0"/>
        </a:p>
      </dsp:txBody>
      <dsp:txXfrm>
        <a:off x="1970369" y="1778000"/>
        <a:ext cx="2155261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E307-3E0A-3A4E-A560-8C5E00EBB88A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Вся выборка-</a:t>
          </a:r>
          <a:endParaRPr lang="ru-RU" sz="2400" kern="1200" dirty="0"/>
        </a:p>
      </dsp:txBody>
      <dsp:txXfrm>
        <a:off x="1981200" y="304800"/>
        <a:ext cx="2133600" cy="690880"/>
      </dsp:txXfrm>
    </dsp:sp>
    <dsp:sp modelId="{115F99D0-E1A8-4045-A6FB-37A2B306ED73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Обладает Метрика-</a:t>
          </a:r>
          <a:endParaRPr lang="ru-RU" sz="2400" kern="1200" dirty="0"/>
        </a:p>
      </dsp:txBody>
      <dsp:txXfrm>
        <a:off x="1970369" y="1778000"/>
        <a:ext cx="2155261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5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4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9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2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8E7C-E1CA-814A-8CF9-BFAC12AB35AE}" type="datetimeFigureOut">
              <a:rPr lang="ru-RU" smtClean="0"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4605-13A0-AE46-AD8C-E779D413F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staspolomar/ibc-14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fb.com/stas.polomar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webit.ru" TargetMode="External"/><Relationship Id="rId4" Type="http://schemas.openxmlformats.org/officeDocument/2006/relationships/image" Target="../media/image13.png"/><Relationship Id="rId5" Type="http://schemas.openxmlformats.org/officeDocument/2006/relationships/hyperlink" Target="http://webit.ru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00519" y="2170834"/>
            <a:ext cx="8598704" cy="16506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B2606"/>
                </a:solidFill>
              </a:rPr>
              <a:t>Поведенческие</a:t>
            </a:r>
            <a:r>
              <a:rPr lang="ru-RU" sz="4800" dirty="0">
                <a:solidFill>
                  <a:srgbClr val="FB2606"/>
                </a:solidFill>
              </a:rPr>
              <a:t> </a:t>
            </a:r>
            <a:r>
              <a:rPr lang="ru-RU" sz="4800" dirty="0" smtClean="0">
                <a:solidFill>
                  <a:srgbClr val="FB2606"/>
                </a:solidFill>
              </a:rPr>
              <a:t>факторы</a:t>
            </a:r>
            <a:br>
              <a:rPr lang="ru-RU" sz="4800" dirty="0" smtClean="0">
                <a:solidFill>
                  <a:srgbClr val="FB2606"/>
                </a:solidFill>
              </a:rPr>
            </a:br>
            <a:r>
              <a:rPr lang="ru-RU" sz="3200" i="1" dirty="0" smtClean="0">
                <a:solidFill>
                  <a:srgbClr val="FB2606"/>
                </a:solidFill>
              </a:rPr>
              <a:t>Аналитика</a:t>
            </a:r>
            <a:r>
              <a:rPr lang="en-US" sz="3200" i="1" dirty="0" smtClean="0">
                <a:solidFill>
                  <a:srgbClr val="FB2606"/>
                </a:solidFill>
              </a:rPr>
              <a:t> </a:t>
            </a:r>
            <a:r>
              <a:rPr lang="ru-RU" sz="3200" i="1" dirty="0" smtClean="0">
                <a:solidFill>
                  <a:srgbClr val="FB2606"/>
                </a:solidFill>
              </a:rPr>
              <a:t>Яндекс / Гугл</a:t>
            </a:r>
            <a:endParaRPr lang="ru-RU" sz="3200" i="1" dirty="0">
              <a:solidFill>
                <a:srgbClr val="FB260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11047"/>
            <a:ext cx="6400800" cy="2332711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Станислав Поломарь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Д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иректор подразделения поискового продвижения</a:t>
            </a:r>
          </a:p>
        </p:txBody>
      </p:sp>
      <p:pic>
        <p:nvPicPr>
          <p:cNvPr id="6" name="Изображение 5" descr="logo_web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21" y="5690464"/>
            <a:ext cx="1215311" cy="294891"/>
          </a:xfrm>
          <a:prstGeom prst="rect">
            <a:avLst/>
          </a:prstGeom>
        </p:spPr>
      </p:pic>
      <p:pic>
        <p:nvPicPr>
          <p:cNvPr id="5" name="Изображение 4" descr="logo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29" y="228600"/>
            <a:ext cx="2794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Метрики для анализа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915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Выдача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Показы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Клики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Длинные клики*</a:t>
            </a: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90473" y="1600200"/>
            <a:ext cx="3964709" cy="434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/>
              <a:t>Сайт</a:t>
            </a:r>
          </a:p>
          <a:p>
            <a:pPr marL="457200" lvl="1" indent="0">
              <a:buFont typeface="Arial"/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на документе</a:t>
            </a:r>
          </a:p>
          <a:p>
            <a:pPr marL="457200" lvl="1" indent="0">
              <a:buFont typeface="Arial"/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Глубина</a:t>
            </a:r>
          </a:p>
          <a:p>
            <a:pPr marL="457200" lvl="1" indent="0">
              <a:buFont typeface="Arial"/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Удовлетворенные шаги</a:t>
            </a:r>
          </a:p>
          <a:p>
            <a:pPr marL="457200" lvl="1" indent="0">
              <a:buFont typeface="Arial"/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Источники переходов</a:t>
            </a:r>
          </a:p>
          <a:p>
            <a:pPr marL="457200" lvl="1" indent="0">
              <a:buFont typeface="Arial"/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5100" dirty="0" smtClean="0"/>
          </a:p>
          <a:p>
            <a:pPr marL="457200" lvl="1" indent="0">
              <a:buFont typeface="Arial"/>
              <a:buNone/>
            </a:pPr>
            <a:endParaRPr lang="ru-RU" sz="5100" dirty="0" smtClean="0"/>
          </a:p>
          <a:p>
            <a:pPr marL="457200" lvl="1" indent="0">
              <a:buFont typeface="Arial"/>
              <a:buNone/>
            </a:pPr>
            <a:endParaRPr lang="ru-RU" sz="5100" dirty="0" smtClean="0"/>
          </a:p>
          <a:p>
            <a:pPr marL="457200" lvl="1" indent="0">
              <a:buFont typeface="Arial"/>
              <a:buNone/>
            </a:pP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44065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План доклада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1. Отбор кандидатов в факторы для анализа</a:t>
            </a:r>
            <a:endParaRPr lang="ru-RU" sz="3800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Каналы ПС для получения данных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Яндекс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Гугл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Исследования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Бинг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Обзор метрик и оценка какие можем считать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800" b="1" dirty="0" smtClean="0"/>
              <a:t>2. Анализ зависимости с ранжированием</a:t>
            </a:r>
            <a:endParaRPr lang="ru-RU" sz="3800" b="1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выдачи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поведения на сайте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Выборки хорошо и плохо ранжируемым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хорошо и плохо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ранжируемым запросам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Аналитика по подбору доли для ряда факторов</a:t>
            </a: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3. Вывод итоговых метрик для контроля работы с ПФ</a:t>
            </a:r>
            <a:endParaRPr lang="ru-RU" sz="3800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Итоговые метрики Яндекс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Итоговые метрики Гугл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2606"/>
                </a:solidFill>
              </a:rPr>
              <a:t>CTR</a:t>
            </a:r>
            <a:r>
              <a:rPr lang="ru-RU" dirty="0" smtClean="0">
                <a:solidFill>
                  <a:srgbClr val="FB2606"/>
                </a:solidFill>
              </a:rPr>
              <a:t>. Распределение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Распределение по ТОП10 </a:t>
            </a:r>
            <a:r>
              <a:rPr lang="en-US" sz="2400" dirty="0" smtClean="0"/>
              <a:t>CTR</a:t>
            </a:r>
            <a:r>
              <a:rPr lang="ru-RU" sz="2400" dirty="0" smtClean="0"/>
              <a:t> Яндекс/Гугл</a:t>
            </a: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37263"/>
              </p:ext>
            </p:extLst>
          </p:nvPr>
        </p:nvGraphicFramePr>
        <p:xfrm>
          <a:off x="457200" y="2197100"/>
          <a:ext cx="66929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50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2606"/>
                </a:solidFill>
              </a:rPr>
              <a:t>CTR</a:t>
            </a:r>
            <a:r>
              <a:rPr lang="ru-RU" dirty="0" smtClean="0">
                <a:solidFill>
                  <a:srgbClr val="FB2606"/>
                </a:solidFill>
              </a:rPr>
              <a:t>. Запросы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69927"/>
              </p:ext>
            </p:extLst>
          </p:nvPr>
        </p:nvGraphicFramePr>
        <p:xfrm>
          <a:off x="1960418" y="1092200"/>
          <a:ext cx="4572000" cy="293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51512"/>
              </p:ext>
            </p:extLst>
          </p:nvPr>
        </p:nvGraphicFramePr>
        <p:xfrm>
          <a:off x="1960418" y="3746500"/>
          <a:ext cx="4572000" cy="300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12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2606"/>
                </a:solidFill>
              </a:rPr>
              <a:t>CTR</a:t>
            </a:r>
            <a:r>
              <a:rPr lang="ru-RU" dirty="0">
                <a:solidFill>
                  <a:srgbClr val="FB2606"/>
                </a:solidFill>
              </a:rPr>
              <a:t>. </a:t>
            </a:r>
            <a:r>
              <a:rPr lang="ru-RU" dirty="0" smtClean="0">
                <a:solidFill>
                  <a:srgbClr val="FB2606"/>
                </a:solidFill>
              </a:rPr>
              <a:t>Хост. Гугл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053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pic>
        <p:nvPicPr>
          <p:cNvPr id="6" name="Изображение 5" descr="Снимок экрана 2015-09-23 в 14.5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092200"/>
            <a:ext cx="7226300" cy="2567949"/>
          </a:xfrm>
          <a:prstGeom prst="rect">
            <a:avLst/>
          </a:prstGeom>
        </p:spPr>
      </p:pic>
      <p:pic>
        <p:nvPicPr>
          <p:cNvPr id="9" name="Изображение 8" descr="Снимок экрана 2015-09-23 в 14.54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780344"/>
            <a:ext cx="7322921" cy="2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2606"/>
                </a:solidFill>
              </a:rPr>
              <a:t>CTR</a:t>
            </a:r>
            <a:r>
              <a:rPr lang="ru-RU" dirty="0">
                <a:solidFill>
                  <a:srgbClr val="FB2606"/>
                </a:solidFill>
              </a:rPr>
              <a:t>. </a:t>
            </a:r>
            <a:r>
              <a:rPr lang="ru-RU" dirty="0" smtClean="0">
                <a:solidFill>
                  <a:srgbClr val="FB2606"/>
                </a:solidFill>
              </a:rPr>
              <a:t>Хост. Яндекс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 smtClean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Полнота меньше, чем в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Гугл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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pic>
        <p:nvPicPr>
          <p:cNvPr id="5" name="Изображение 4" descr="Снимок экрана 2015-08-14 в 3.2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120"/>
            <a:ext cx="4432300" cy="2514600"/>
          </a:xfrm>
          <a:prstGeom prst="rect">
            <a:avLst/>
          </a:prstGeom>
        </p:spPr>
      </p:pic>
      <p:pic>
        <p:nvPicPr>
          <p:cNvPr id="7" name="Изображение 6" descr="Снимок экрана 2015-08-14 в 4.46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8120"/>
            <a:ext cx="4318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Поведение на сайте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Время, глубина, отказы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Выяснить своих конкурентов</a:t>
            </a: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Собрать данные</a:t>
            </a: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pic>
        <p:nvPicPr>
          <p:cNvPr id="5" name="Изображение 4" descr="Снимок экрана 2015-08-10 в 19.0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310"/>
            <a:ext cx="9144000" cy="1595535"/>
          </a:xfrm>
          <a:prstGeom prst="rect">
            <a:avLst/>
          </a:prstGeom>
        </p:spPr>
      </p:pic>
      <p:pic>
        <p:nvPicPr>
          <p:cNvPr id="6" name="Изображение 5" descr="Снимок экрана 2015-08-10 в 19.2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385290"/>
            <a:ext cx="4279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Поведение </a:t>
            </a:r>
            <a:r>
              <a:rPr lang="ru-RU" dirty="0">
                <a:solidFill>
                  <a:srgbClr val="FB2606"/>
                </a:solidFill>
              </a:rPr>
              <a:t>на </a:t>
            </a:r>
            <a:r>
              <a:rPr lang="ru-RU" dirty="0" smtClean="0">
                <a:solidFill>
                  <a:srgbClr val="FB2606"/>
                </a:solidFill>
              </a:rPr>
              <a:t>сайте. </a:t>
            </a:r>
            <a:r>
              <a:rPr lang="en-US" dirty="0" err="1" smtClean="0">
                <a:solidFill>
                  <a:srgbClr val="FB2606"/>
                </a:solidFill>
              </a:rPr>
              <a:t>Similarweb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Сравнение </a:t>
            </a:r>
            <a:r>
              <a:rPr lang="en-US" sz="2400" dirty="0" smtClean="0"/>
              <a:t>SW </a:t>
            </a:r>
            <a:r>
              <a:rPr lang="en-US" sz="2400" dirty="0" err="1" smtClean="0"/>
              <a:t>vs</a:t>
            </a:r>
            <a:r>
              <a:rPr lang="en-US" sz="2400" dirty="0" smtClean="0"/>
              <a:t> GA</a:t>
            </a:r>
            <a:endParaRPr lang="ru-RU" sz="2400" dirty="0" smtClean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Отказы – корреляция отличная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Глубина – хорошая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– плохая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67053"/>
              </p:ext>
            </p:extLst>
          </p:nvPr>
        </p:nvGraphicFramePr>
        <p:xfrm>
          <a:off x="1747982" y="2966390"/>
          <a:ext cx="54864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2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Поведение </a:t>
            </a:r>
            <a:r>
              <a:rPr lang="ru-RU" dirty="0">
                <a:solidFill>
                  <a:srgbClr val="FB2606"/>
                </a:solidFill>
              </a:rPr>
              <a:t>на сайте. </a:t>
            </a:r>
            <a:r>
              <a:rPr lang="en-US" dirty="0" err="1">
                <a:solidFill>
                  <a:srgbClr val="FB2606"/>
                </a:solidFill>
              </a:rPr>
              <a:t>Similarweb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pic>
        <p:nvPicPr>
          <p:cNvPr id="8" name="Изображение 7" descr="Снимок экрана 2015-08-10 в 19.0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628"/>
            <a:ext cx="9144000" cy="1595535"/>
          </a:xfrm>
          <a:prstGeom prst="rect">
            <a:avLst/>
          </a:prstGeom>
        </p:spPr>
      </p:pic>
      <p:pic>
        <p:nvPicPr>
          <p:cNvPr id="9" name="Изображение 8" descr="Снимок экрана 2015-08-10 в 19.39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509"/>
            <a:ext cx="9144000" cy="1560025"/>
          </a:xfrm>
          <a:prstGeom prst="rect">
            <a:avLst/>
          </a:prstGeom>
        </p:spPr>
      </p:pic>
      <p:pic>
        <p:nvPicPr>
          <p:cNvPr id="11" name="Изображение 10" descr="Снимок экрана 2015-08-10 в 20.04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9144000" cy="15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Выборки. Определение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URL </a:t>
            </a:r>
            <a:r>
              <a:rPr lang="ru-RU" sz="2400" dirty="0" smtClean="0"/>
              <a:t>хорошо ранжируются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Ср. позиция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&gt;1-15&lt;</a:t>
            </a:r>
          </a:p>
          <a:p>
            <a:pPr marL="457200" lvl="1" indent="0">
              <a:buNone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ТОП10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50%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URL </a:t>
            </a:r>
            <a:r>
              <a:rPr lang="ru-RU" sz="2400" dirty="0" smtClean="0"/>
              <a:t>плохо ранжируются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Ср. позиция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ТОП10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 20%</a:t>
            </a:r>
          </a:p>
          <a:p>
            <a:pPr marL="457200" lvl="1" indent="0"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Запрос</a:t>
            </a:r>
            <a:r>
              <a:rPr lang="en-US" sz="2400" dirty="0" smtClean="0"/>
              <a:t> </a:t>
            </a:r>
            <a:r>
              <a:rPr lang="ru-RU" sz="2400" dirty="0"/>
              <a:t>хорошо ранжируются</a:t>
            </a:r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озиция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&gt;1-15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Запрос</a:t>
            </a:r>
            <a:r>
              <a:rPr lang="en-US" sz="2400" dirty="0"/>
              <a:t> </a:t>
            </a:r>
            <a:r>
              <a:rPr lang="ru-RU" sz="2400" dirty="0" smtClean="0"/>
              <a:t>плохо ранжируются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озиция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1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План доклада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1. Отбор кандидатов в факторы для анализа</a:t>
            </a:r>
            <a:endParaRPr lang="ru-RU" sz="3800" b="1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Каналы ПС для получения данных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Яндекс</a:t>
            </a:r>
          </a:p>
          <a:p>
            <a:pPr marL="0" lvl="1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Гугл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Исследования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Бинг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Обзор метрик и оценка какие можем считать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2. Анализ зависимости с ранжированием</a:t>
            </a:r>
            <a:endParaRPr lang="ru-RU" sz="3800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выдачи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поведения на сайте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Выборки хорошо и плохо ранжируемым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хорошо и плохо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ранжируемым запросам</a:t>
            </a: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Аналитика по подбору доли для ряда факторов</a:t>
            </a: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3. Вывод итоговых метрик для контроля работы с ПФ</a:t>
            </a:r>
            <a:endParaRPr lang="ru-RU" sz="3800" dirty="0"/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Итоговые метрики Яндекс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Итоговые метрики Гугл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Положительные выборки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54781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4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Отрицательные выборки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83086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06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Выборки. Яндекс.</a:t>
            </a:r>
            <a:r>
              <a:rPr lang="en-US" dirty="0" smtClean="0">
                <a:solidFill>
                  <a:srgbClr val="FB2606"/>
                </a:solidFill>
              </a:rPr>
              <a:t> URL</a:t>
            </a:r>
            <a:r>
              <a:rPr lang="ru-RU" dirty="0" smtClean="0">
                <a:solidFill>
                  <a:srgbClr val="FB2606"/>
                </a:solidFill>
              </a:rPr>
              <a:t>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765489"/>
              </p:ext>
            </p:extLst>
          </p:nvPr>
        </p:nvGraphicFramePr>
        <p:xfrm>
          <a:off x="76200" y="1028700"/>
          <a:ext cx="89916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78411"/>
              </p:ext>
            </p:extLst>
          </p:nvPr>
        </p:nvGraphicFramePr>
        <p:xfrm>
          <a:off x="82550" y="3886200"/>
          <a:ext cx="89789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95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Выборки. Гугл.</a:t>
            </a:r>
            <a:r>
              <a:rPr lang="en-US" dirty="0" smtClean="0">
                <a:solidFill>
                  <a:srgbClr val="FB2606"/>
                </a:solidFill>
              </a:rPr>
              <a:t> URL</a:t>
            </a:r>
            <a:r>
              <a:rPr lang="ru-RU" dirty="0" smtClean="0">
                <a:solidFill>
                  <a:srgbClr val="FB2606"/>
                </a:solidFill>
              </a:rPr>
              <a:t>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07123"/>
              </p:ext>
            </p:extLst>
          </p:nvPr>
        </p:nvGraphicFramePr>
        <p:xfrm>
          <a:off x="76200" y="984250"/>
          <a:ext cx="89916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53849"/>
              </p:ext>
            </p:extLst>
          </p:nvPr>
        </p:nvGraphicFramePr>
        <p:xfrm>
          <a:off x="76200" y="3829050"/>
          <a:ext cx="89789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63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Выборки. Яндекс.</a:t>
            </a:r>
            <a:r>
              <a:rPr lang="en-US" dirty="0" smtClean="0">
                <a:solidFill>
                  <a:srgbClr val="FB2606"/>
                </a:solidFill>
              </a:rPr>
              <a:t> </a:t>
            </a:r>
            <a:r>
              <a:rPr lang="ru-RU" dirty="0" smtClean="0">
                <a:solidFill>
                  <a:srgbClr val="FB2606"/>
                </a:solidFill>
              </a:rPr>
              <a:t>Запросы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38826"/>
              </p:ext>
            </p:extLst>
          </p:nvPr>
        </p:nvGraphicFramePr>
        <p:xfrm>
          <a:off x="76200" y="1066800"/>
          <a:ext cx="89916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907194"/>
              </p:ext>
            </p:extLst>
          </p:nvPr>
        </p:nvGraphicFramePr>
        <p:xfrm>
          <a:off x="76200" y="3943350"/>
          <a:ext cx="89789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189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Выборки. Гугл.</a:t>
            </a:r>
            <a:r>
              <a:rPr lang="en-US" dirty="0" smtClean="0">
                <a:solidFill>
                  <a:srgbClr val="FB2606"/>
                </a:solidFill>
              </a:rPr>
              <a:t> </a:t>
            </a:r>
            <a:r>
              <a:rPr lang="ru-RU" dirty="0" smtClean="0">
                <a:solidFill>
                  <a:srgbClr val="FB2606"/>
                </a:solidFill>
              </a:rPr>
              <a:t>Запросы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947248"/>
              </p:ext>
            </p:extLst>
          </p:nvPr>
        </p:nvGraphicFramePr>
        <p:xfrm>
          <a:off x="76200" y="1079500"/>
          <a:ext cx="8991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028600"/>
              </p:ext>
            </p:extLst>
          </p:nvPr>
        </p:nvGraphicFramePr>
        <p:xfrm>
          <a:off x="82550" y="3822700"/>
          <a:ext cx="8978900" cy="30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47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Длинные клики</a:t>
            </a:r>
            <a:br>
              <a:rPr lang="ru-RU" dirty="0" smtClean="0">
                <a:solidFill>
                  <a:srgbClr val="FB2606"/>
                </a:solidFill>
              </a:rPr>
            </a:br>
            <a:r>
              <a:rPr lang="ru-RU" dirty="0" smtClean="0">
                <a:solidFill>
                  <a:srgbClr val="FB2606"/>
                </a:solidFill>
              </a:rPr>
              <a:t>Удовлетворенные шаги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ru-RU" sz="2400" dirty="0" smtClean="0"/>
              <a:t>Длинные клики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Переходы из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выдачи*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длинной более 1 минуты и более 3 минут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Попробуем подобрать долю таких визитов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более 5%, 10%, 20% и 30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%,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акладывая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наши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выборки</a:t>
            </a:r>
            <a:b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*для Яндекса и Гугл из соответствующих поисковых выдач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0">
              <a:buNone/>
            </a:pPr>
            <a:r>
              <a:rPr lang="ru-RU" sz="2400" dirty="0" smtClean="0"/>
              <a:t>Удовлетворенные </a:t>
            </a:r>
            <a:r>
              <a:rPr lang="ru-RU" sz="2400" dirty="0" smtClean="0"/>
              <a:t>шаги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Переходы в рамках сессий из выдачи, перед которыми пользователь проводит не менее 30 секунд и не менее 60 секунд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Длинные </a:t>
            </a:r>
            <a:r>
              <a:rPr lang="ru-RU" dirty="0">
                <a:solidFill>
                  <a:srgbClr val="FB2606"/>
                </a:solidFill>
              </a:rPr>
              <a:t>клики</a:t>
            </a:r>
            <a:r>
              <a:rPr lang="ru-RU" dirty="0" smtClean="0">
                <a:solidFill>
                  <a:srgbClr val="FB2606"/>
                </a:solidFill>
              </a:rPr>
              <a:t>. Яндекс. </a:t>
            </a:r>
            <a:r>
              <a:rPr lang="en-US" dirty="0" smtClean="0">
                <a:solidFill>
                  <a:srgbClr val="FB2606"/>
                </a:solidFill>
              </a:rPr>
              <a:t>URL</a:t>
            </a:r>
            <a:r>
              <a:rPr lang="ru-RU" dirty="0" smtClean="0">
                <a:solidFill>
                  <a:srgbClr val="FB2606"/>
                </a:solidFill>
              </a:rPr>
              <a:t>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13171"/>
              </p:ext>
            </p:extLst>
          </p:nvPr>
        </p:nvGraphicFramePr>
        <p:xfrm>
          <a:off x="76200" y="1181100"/>
          <a:ext cx="89916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68379"/>
              </p:ext>
            </p:extLst>
          </p:nvPr>
        </p:nvGraphicFramePr>
        <p:xfrm>
          <a:off x="82550" y="3752850"/>
          <a:ext cx="897890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58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Длинные </a:t>
            </a:r>
            <a:r>
              <a:rPr lang="ru-RU" dirty="0">
                <a:solidFill>
                  <a:srgbClr val="FB2606"/>
                </a:solidFill>
              </a:rPr>
              <a:t>клики</a:t>
            </a:r>
            <a:r>
              <a:rPr lang="ru-RU" dirty="0" smtClean="0">
                <a:solidFill>
                  <a:srgbClr val="FB2606"/>
                </a:solidFill>
              </a:rPr>
              <a:t>. Гугл. </a:t>
            </a:r>
            <a:r>
              <a:rPr lang="en-US" dirty="0" smtClean="0">
                <a:solidFill>
                  <a:srgbClr val="FB2606"/>
                </a:solidFill>
              </a:rPr>
              <a:t>URL</a:t>
            </a:r>
            <a:r>
              <a:rPr lang="ru-RU" dirty="0" smtClean="0">
                <a:solidFill>
                  <a:srgbClr val="FB2606"/>
                </a:solidFill>
              </a:rPr>
              <a:t>ы</a:t>
            </a:r>
            <a:endParaRPr lang="ru-RU" dirty="0">
              <a:solidFill>
                <a:srgbClr val="FB2606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572436"/>
              </p:ext>
            </p:extLst>
          </p:nvPr>
        </p:nvGraphicFramePr>
        <p:xfrm>
          <a:off x="76200" y="1206500"/>
          <a:ext cx="89916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94615"/>
              </p:ext>
            </p:extLst>
          </p:nvPr>
        </p:nvGraphicFramePr>
        <p:xfrm>
          <a:off x="82550" y="3905250"/>
          <a:ext cx="89789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710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B2606"/>
                </a:solidFill>
              </a:rPr>
              <a:t>Метрики итого. </a:t>
            </a:r>
            <a:r>
              <a:rPr lang="en-US" sz="3600" dirty="0" smtClean="0">
                <a:solidFill>
                  <a:srgbClr val="FB2606"/>
                </a:solidFill>
              </a:rPr>
              <a:t>CTR</a:t>
            </a:r>
            <a:endParaRPr lang="ru-RU" sz="3600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CTR </a:t>
            </a:r>
            <a:r>
              <a:rPr lang="ru-RU" sz="2400" dirty="0" smtClean="0"/>
              <a:t>запросный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запросы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где с </a:t>
            </a:r>
            <a:r>
              <a:rPr lang="en-US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ниже нормы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Работаем по улучшению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сниппетов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/>
              <a:t>CTR </a:t>
            </a:r>
            <a:r>
              <a:rPr lang="ru-RU" sz="2400" dirty="0" err="1" smtClean="0"/>
              <a:t>хостовый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сайты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где </a:t>
            </a:r>
            <a:r>
              <a:rPr lang="en-US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хуже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/ 2%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(Яндекс / Гугл)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дополнительные запросы для улучшения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сниппетов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Занимаемся шаблонной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оптимизацией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сниппетов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каталогов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Анализируем нет ли популярных по показам «мусорных» запросов</a:t>
            </a: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Инструменты: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Панели вебмастера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отображения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сниппетов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топвизор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сеопульт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мегаиндекс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://www.slideshare.net/staspolomar/ibc-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14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помощь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актуальность 2014,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будет обновление)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Источники данных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082126"/>
              </p:ext>
            </p:extLst>
          </p:nvPr>
        </p:nvGraphicFramePr>
        <p:xfrm>
          <a:off x="488950" y="1417638"/>
          <a:ext cx="81661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38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B2606"/>
                </a:solidFill>
              </a:rPr>
              <a:t>Метрики </a:t>
            </a:r>
            <a:r>
              <a:rPr lang="ru-RU" sz="3600" dirty="0">
                <a:solidFill>
                  <a:srgbClr val="FB2606"/>
                </a:solidFill>
              </a:rPr>
              <a:t>итого</a:t>
            </a:r>
            <a:r>
              <a:rPr lang="ru-RU" sz="3600" dirty="0" smtClean="0">
                <a:solidFill>
                  <a:srgbClr val="FB2606"/>
                </a:solidFill>
              </a:rPr>
              <a:t>. Сессии</a:t>
            </a:r>
            <a:endParaRPr lang="ru-RU" sz="3600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Длинные клики Яндекс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продвигаемые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где</a:t>
            </a:r>
            <a:r>
              <a:rPr lang="en-US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менее 5/10% больше 1 минуты</a:t>
            </a:r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продвигаемые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</a:t>
            </a:r>
            <a:r>
              <a:rPr lang="en-US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менее 5%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минут</a:t>
            </a:r>
            <a:endParaRPr lang="en-US" sz="19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ВЧ запросы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 менее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30%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1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минут</a:t>
            </a:r>
            <a:endParaRPr lang="ru-RU" sz="19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/>
              <a:t>Длинные </a:t>
            </a:r>
            <a:r>
              <a:rPr lang="ru-RU" sz="2400" dirty="0"/>
              <a:t>клики </a:t>
            </a:r>
            <a:r>
              <a:rPr lang="ru-RU" sz="2400" dirty="0" smtClean="0"/>
              <a:t>Гугл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продвигаемые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</a:t>
            </a:r>
            <a:r>
              <a:rPr lang="en-US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менее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10%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1 минуты</a:t>
            </a:r>
            <a:endParaRPr lang="ru-RU" sz="19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продвигаемые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</a:t>
            </a:r>
            <a:r>
              <a:rPr lang="en-US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менее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5/10% больше 3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минут</a:t>
            </a:r>
          </a:p>
          <a:p>
            <a:pPr marL="457200" lvl="1" indent="0">
              <a:buNone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ВЧ запросы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 менее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10%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3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минут</a:t>
            </a:r>
            <a:endParaRPr lang="ru-RU" sz="19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Время, глубина</a:t>
            </a:r>
            <a:endParaRPr lang="ru-RU" sz="2400" dirty="0"/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Отбираем 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продвигаемые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где </a:t>
            </a:r>
            <a:r>
              <a:rPr lang="ru-RU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хуже </a:t>
            </a:r>
            <a:r>
              <a:rPr lang="ru-RU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конкурентов*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Гугл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смотрим отказы</a:t>
            </a: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*с учетом отклонения</a:t>
            </a:r>
            <a:endParaRPr lang="ru-RU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0">
              <a:buNone/>
            </a:pPr>
            <a:endParaRPr lang="ru-RU" sz="2400" dirty="0" smtClean="0"/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_a9da9_e88ab51f_XX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8" y="1016000"/>
            <a:ext cx="8789095" cy="474310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00519" y="1397000"/>
            <a:ext cx="8598704" cy="355599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B2606"/>
                </a:solidFill>
              </a:rPr>
              <a:t>Оптимизатор, помни!</a:t>
            </a:r>
            <a:br>
              <a:rPr lang="ru-RU" sz="4800" b="1" dirty="0" smtClean="0">
                <a:solidFill>
                  <a:srgbClr val="FB2606"/>
                </a:solidFill>
              </a:rPr>
            </a:br>
            <a:r>
              <a:rPr lang="ru-RU" sz="4800" b="1" dirty="0" smtClean="0">
                <a:solidFill>
                  <a:srgbClr val="FB2606"/>
                </a:solidFill>
              </a:rPr>
              <a:t/>
            </a:r>
            <a:br>
              <a:rPr lang="ru-RU" sz="4800" b="1" dirty="0" smtClean="0">
                <a:solidFill>
                  <a:srgbClr val="FB2606"/>
                </a:solidFill>
              </a:rPr>
            </a:br>
            <a:r>
              <a:rPr lang="ru-RU" sz="3200" b="1" i="1" dirty="0" smtClean="0"/>
              <a:t>Накрутка ПФ ведет к </a:t>
            </a:r>
            <a:r>
              <a:rPr lang="ru-RU" sz="3200" b="1" i="1" dirty="0" err="1" smtClean="0"/>
              <a:t>бану</a:t>
            </a:r>
            <a:r>
              <a:rPr lang="ru-RU" sz="3200" b="1" i="1" dirty="0" smtClean="0"/>
              <a:t> на </a:t>
            </a:r>
            <a:r>
              <a:rPr lang="ru-RU" sz="3200" b="1" i="1" u="sng" dirty="0" smtClean="0"/>
              <a:t>долгие месяцы</a:t>
            </a:r>
            <a:r>
              <a:rPr lang="ru-RU" sz="3200" b="1" i="1" dirty="0" smtClean="0"/>
              <a:t>!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495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B2606"/>
                </a:solidFill>
              </a:rPr>
              <a:t>Спасибо за внимание. Вопросы?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68596"/>
            <a:ext cx="8229600" cy="126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Поломарь</a:t>
            </a:r>
            <a:r>
              <a:rPr lang="ru-RU" sz="2400" dirty="0" smtClean="0"/>
              <a:t> Станислав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  <a:cs typeface="Calibri"/>
              </a:rPr>
              <a:t>Директор подразделения поискового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продвижения</a:t>
            </a:r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1131455" y="30709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u="sng" dirty="0">
                <a:solidFill>
                  <a:srgbClr val="FF0000"/>
                </a:solidFill>
                <a:hlinkClick r:id="" action="ppaction://noaction"/>
              </a:rPr>
              <a:t>stas@</a:t>
            </a:r>
            <a:r>
              <a:rPr lang="en-US" sz="2400" u="sng" dirty="0" smtClean="0">
                <a:solidFill>
                  <a:srgbClr val="FF0000"/>
                </a:solidFill>
                <a:hlinkClick r:id="" action="ppaction://noaction"/>
              </a:rPr>
              <a:t>webit.ru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7" name="Picture 6" descr="opened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7" y="3490261"/>
            <a:ext cx="477982" cy="477982"/>
          </a:xfrm>
          <a:prstGeom prst="rect">
            <a:avLst/>
          </a:prstGeom>
        </p:spPr>
      </p:pic>
      <p:pic>
        <p:nvPicPr>
          <p:cNvPr id="8" name="Picture 7" descr="facebook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74" y="3489632"/>
            <a:ext cx="478611" cy="478611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>
            <a:off x="4997899" y="30709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u="sng" dirty="0">
                <a:solidFill>
                  <a:srgbClr val="FF0000"/>
                </a:solidFill>
                <a:hlinkClick r:id="rId4"/>
              </a:rPr>
              <a:t>fb.com/stas.polomar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logoS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29" y="4876800"/>
            <a:ext cx="2794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904087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Будем рады знакомству!</a:t>
            </a:r>
            <a:endParaRPr lang="ru-RU" sz="29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88" y="517847"/>
            <a:ext cx="2621327" cy="920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1455" y="3652784"/>
            <a:ext cx="2754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u="sng" dirty="0" smtClean="0">
                <a:solidFill>
                  <a:srgbClr val="FF0000"/>
                </a:solidFill>
                <a:hlinkClick r:id="rId3"/>
              </a:rPr>
              <a:t>sales@webit.ru</a:t>
            </a:r>
            <a:endParaRPr lang="en-US" sz="2400" u="sng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opened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5" y="4072123"/>
            <a:ext cx="477982" cy="477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3753" y="4654316"/>
            <a:ext cx="1399579" cy="189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у нас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4213753" y="4880173"/>
            <a:ext cx="4534715" cy="23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hlinkClick r:id="" action="ppaction://noaction"/>
              </a:rPr>
              <a:t>http://www.webit.ru/contacts/#</a:t>
            </a:r>
            <a:r>
              <a:rPr lang="en-US" sz="2400" u="sng" dirty="0" smtClean="0">
                <a:solidFill>
                  <a:srgbClr val="FF0000"/>
                </a:solidFill>
                <a:hlinkClick r:id="" action="ppaction://noaction"/>
              </a:rPr>
              <a:t>hr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2478" y="3822902"/>
            <a:ext cx="1239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u="sng" dirty="0">
                <a:solidFill>
                  <a:srgbClr val="FF0000"/>
                </a:solidFill>
                <a:hlinkClick r:id="rId5"/>
              </a:rPr>
              <a:t>webit.ru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1039087" y="4981887"/>
            <a:ext cx="247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+7 495 540-43-39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31" y="4955110"/>
            <a:ext cx="332832" cy="448369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1131455" y="5631526"/>
            <a:ext cx="3082298" cy="9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Москва, Проспект Мира,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дом </a:t>
            </a:r>
            <a:r>
              <a:rPr lang="ru-RU" dirty="0"/>
              <a:t>101В, строение 2, этаж 3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92" y="5702930"/>
            <a:ext cx="308164" cy="5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B2606"/>
                </a:solidFill>
              </a:rPr>
              <a:t>Источники данных</a:t>
            </a: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02260"/>
              </p:ext>
            </p:extLst>
          </p:nvPr>
        </p:nvGraphicFramePr>
        <p:xfrm>
          <a:off x="584199" y="2197100"/>
          <a:ext cx="7975602" cy="3416300"/>
        </p:xfrm>
        <a:graphic>
          <a:graphicData uri="http://schemas.openxmlformats.org/drawingml/2006/table">
            <a:tbl>
              <a:tblPr/>
              <a:tblGrid>
                <a:gridCol w="2658534"/>
                <a:gridCol w="2658534"/>
                <a:gridCol w="2658534"/>
              </a:tblGrid>
              <a:tr h="56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Выдача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Системы аналитики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Бары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Показы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Сессии из поиска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Сессии из поиска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Клики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Типы трафика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Типы трафика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Структура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сессии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Тайминг в рамках сессии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Тайминг в рамках сессии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Тайминг в рамках сессии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Глубина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Глубина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 сессии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Взаимодействие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Взаимодействие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1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B2606"/>
                </a:solidFill>
              </a:rPr>
              <a:t>Источники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dirty="0" smtClean="0"/>
              <a:t>Связь с запросом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может максимально оценить «удовлетворенность» пользователя:</a:t>
            </a:r>
          </a:p>
          <a:p>
            <a:pPr marL="0" lvl="1" indent="0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итог / порядок /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тайминг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сессии на выдаче</a:t>
            </a:r>
          </a:p>
          <a:p>
            <a:pPr marL="0" lvl="1" indent="0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тайминг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глубина сессии из поиска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Нет связи </a:t>
            </a:r>
            <a:r>
              <a:rPr lang="ru-RU" sz="3800" dirty="0"/>
              <a:t>с запросом</a:t>
            </a:r>
          </a:p>
          <a:p>
            <a:pPr marL="0" lvl="1" indent="0"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может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оценить в целом «удовлетворенность» сайтом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ru-RU" sz="3800" dirty="0"/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2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Публикации Яндекс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13807"/>
              </p:ext>
            </p:extLst>
          </p:nvPr>
        </p:nvGraphicFramePr>
        <p:xfrm>
          <a:off x="1117600" y="1760535"/>
          <a:ext cx="7239001" cy="4221164"/>
        </p:xfrm>
        <a:graphic>
          <a:graphicData uri="http://schemas.openxmlformats.org/drawingml/2006/table">
            <a:tbl>
              <a:tblPr/>
              <a:tblGrid>
                <a:gridCol w="6062663"/>
                <a:gridCol w="1176338"/>
              </a:tblGrid>
              <a:tr h="304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Session-based Query Performance Prediction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Исследование факторов на основе данных из выдачи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Improving Relevance Prediction by Addressing Biases and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Sparsity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Web Search Click Data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7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Исследование факторов на основе данных из выдачи (не совсем Яндекс - Yandex Relevance Prediction Challenge)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Through-the-Looking Glass: Utilizing Rich Post-Search Trail Statistics for Web Search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5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Исследование факторов из выдачи + факторы по сессиям из поиска на основе данных из системы аналитики и баров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 Model-Based Information Retrieval Metrics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 BrowseRank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Публикации Гугл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41706"/>
              </p:ext>
            </p:extLst>
          </p:nvPr>
        </p:nvGraphicFramePr>
        <p:xfrm>
          <a:off x="889001" y="2158998"/>
          <a:ext cx="6864684" cy="3174999"/>
        </p:xfrm>
        <a:graphic>
          <a:graphicData uri="http://schemas.openxmlformats.org/drawingml/2006/table">
            <a:tbl>
              <a:tblPr/>
              <a:tblGrid>
                <a:gridCol w="5749172"/>
                <a:gridCol w="1115512"/>
              </a:tblGrid>
              <a:tr h="505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Modifying search result ranking based on implicit user feedback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Modifying search result ranking based on implicit user feedback and a model of presentation bias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Detecting click spam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based ranking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Ranking documents based on user behavior and/or feature data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2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Публикации Бинг</a:t>
            </a:r>
            <a:endParaRPr lang="ru-RU" dirty="0">
              <a:solidFill>
                <a:srgbClr val="FB2606"/>
              </a:solidFill>
            </a:endParaRPr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95386"/>
              </p:ext>
            </p:extLst>
          </p:nvPr>
        </p:nvGraphicFramePr>
        <p:xfrm>
          <a:off x="914401" y="2032000"/>
          <a:ext cx="7264400" cy="3225800"/>
        </p:xfrm>
        <a:graphic>
          <a:graphicData uri="http://schemas.openxmlformats.org/drawingml/2006/table">
            <a:tbl>
              <a:tblPr/>
              <a:tblGrid>
                <a:gridCol w="6012391"/>
                <a:gridCol w="1252009"/>
              </a:tblGrid>
              <a:tr h="818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Improving Web Search Ranking by Incorporating User Behavior Information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4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Исследование факторов из выдачи + факторы по сессиям из поиска на основе данных из системы аналитики и баров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Noise-aware Click Model for Web Search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Исследование факторов на основе данных из выдачи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1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B2606"/>
                </a:solidFill>
              </a:rPr>
              <a:t>Метрики для анализа</a:t>
            </a:r>
            <a:endParaRPr lang="ru-RU" dirty="0">
              <a:solidFill>
                <a:srgbClr val="FB26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46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Яндекс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Показы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Клики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до клика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между кликами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 на 2 стр.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Уход в другую ПС</a:t>
            </a:r>
            <a:endParaRPr lang="ru-RU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Длинные клики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Последний клик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Единственный клик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на странице</a:t>
            </a:r>
          </a:p>
          <a:p>
            <a:pPr marL="457200" lvl="1" indent="0">
              <a:buNone/>
            </a:pP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Удовлетворенные шаги</a:t>
            </a:r>
          </a:p>
          <a:p>
            <a:pPr marL="457200" lvl="1" indent="0">
              <a:buNone/>
            </a:pPr>
            <a:r>
              <a:rPr lang="ru-RU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Источники трафика</a:t>
            </a:r>
            <a:endParaRPr lang="ru-RU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ru-RU" sz="5100" dirty="0"/>
          </a:p>
          <a:p>
            <a:pPr marL="457200" lvl="1" indent="0">
              <a:buNone/>
            </a:pPr>
            <a:endParaRPr lang="ru-RU" sz="5100" dirty="0" smtClean="0"/>
          </a:p>
          <a:p>
            <a:pPr marL="457200" lvl="1" indent="0">
              <a:buNone/>
            </a:pPr>
            <a:endParaRPr lang="en-US" sz="5100" dirty="0"/>
          </a:p>
        </p:txBody>
      </p:sp>
      <p:pic>
        <p:nvPicPr>
          <p:cNvPr id="4" name="Изображение 3" descr="Снимок экрана 2013-10-11 в 5.20.48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6383845"/>
            <a:ext cx="1390316" cy="488265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51200" y="1600200"/>
            <a:ext cx="294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/>
              <a:t>Гугл</a:t>
            </a: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Показы</a:t>
            </a: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Клики</a:t>
            </a: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CTR</a:t>
            </a: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до клика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 на 2 стр.</a:t>
            </a: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на странице</a:t>
            </a: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97600" y="1600200"/>
            <a:ext cx="2946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400" b="1" dirty="0" smtClean="0"/>
              <a:t>Бинг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Показы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Клики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CTR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до клика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Переход на 2 стр.</a:t>
            </a:r>
          </a:p>
          <a:p>
            <a:pPr marL="457200" lvl="1" indent="0"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Последний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клик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Единственный клик</a:t>
            </a:r>
          </a:p>
          <a:p>
            <a:pPr marL="457200" lvl="1" indent="0"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странице</a:t>
            </a: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ru-RU" sz="1800" dirty="0" smtClean="0"/>
          </a:p>
          <a:p>
            <a:pPr marL="4572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918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605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7848</TotalTime>
  <Words>733</Words>
  <Application>Microsoft Macintosh PowerPoint</Application>
  <PresentationFormat>Экран (4:3)</PresentationFormat>
  <Paragraphs>457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Поведенческие факторы Аналитика Яндекс / Гугл</vt:lpstr>
      <vt:lpstr>План доклада</vt:lpstr>
      <vt:lpstr>Источники данных</vt:lpstr>
      <vt:lpstr>Источники данных</vt:lpstr>
      <vt:lpstr>Источники данных</vt:lpstr>
      <vt:lpstr>Публикации Яндекс</vt:lpstr>
      <vt:lpstr>Публикации Гугл</vt:lpstr>
      <vt:lpstr>Публикации Бинг</vt:lpstr>
      <vt:lpstr>Метрики для анализа</vt:lpstr>
      <vt:lpstr>Метрики для анализа</vt:lpstr>
      <vt:lpstr>План доклада</vt:lpstr>
      <vt:lpstr>CTR. Распределение</vt:lpstr>
      <vt:lpstr>CTR. Запросы</vt:lpstr>
      <vt:lpstr>CTR. Хост. Гугл</vt:lpstr>
      <vt:lpstr>CTR. Хост. Яндекс</vt:lpstr>
      <vt:lpstr>Поведение на сайте</vt:lpstr>
      <vt:lpstr>Поведение на сайте. Similarweb</vt:lpstr>
      <vt:lpstr>Поведение на сайте. Similarweb</vt:lpstr>
      <vt:lpstr>Выборки. Определение</vt:lpstr>
      <vt:lpstr>Положительные выборки</vt:lpstr>
      <vt:lpstr>Отрицательные выборки</vt:lpstr>
      <vt:lpstr>Выборки. Яндекс. URLы</vt:lpstr>
      <vt:lpstr>Выборки. Гугл. URLы</vt:lpstr>
      <vt:lpstr>Выборки. Яндекс. Запросы</vt:lpstr>
      <vt:lpstr>Выборки. Гугл. Запросы</vt:lpstr>
      <vt:lpstr>Длинные клики Удовлетворенные шаги</vt:lpstr>
      <vt:lpstr>Длинные клики. Яндекс. URLы</vt:lpstr>
      <vt:lpstr>Длинные клики. Гугл. URLы</vt:lpstr>
      <vt:lpstr>Метрики итого. CTR</vt:lpstr>
      <vt:lpstr>Метрики итого. Сессии</vt:lpstr>
      <vt:lpstr>Оптимизатор, помни!  Накрутка ПФ ведет к бану на долгие месяцы!  </vt:lpstr>
      <vt:lpstr>Спасибо за внимание. Вопросы?</vt:lpstr>
      <vt:lpstr>Будем рады знакомству!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«по полочкам»</dc:title>
  <dc:creator>Станислав Поломарь</dc:creator>
  <cp:lastModifiedBy>Станислав Поломарь</cp:lastModifiedBy>
  <cp:revision>311</cp:revision>
  <dcterms:created xsi:type="dcterms:W3CDTF">2015-04-12T20:50:30Z</dcterms:created>
  <dcterms:modified xsi:type="dcterms:W3CDTF">2015-09-24T10:50:38Z</dcterms:modified>
</cp:coreProperties>
</file>