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9" r:id="rId4"/>
    <p:sldId id="291" r:id="rId5"/>
    <p:sldId id="267" r:id="rId6"/>
    <p:sldId id="293" r:id="rId7"/>
    <p:sldId id="294" r:id="rId8"/>
    <p:sldId id="263" r:id="rId9"/>
    <p:sldId id="266" r:id="rId10"/>
    <p:sldId id="277" r:id="rId11"/>
    <p:sldId id="296" r:id="rId12"/>
    <p:sldId id="273" r:id="rId13"/>
    <p:sldId id="274" r:id="rId14"/>
    <p:sldId id="275" r:id="rId15"/>
    <p:sldId id="295" r:id="rId16"/>
    <p:sldId id="279" r:id="rId17"/>
    <p:sldId id="297" r:id="rId18"/>
    <p:sldId id="298" r:id="rId19"/>
    <p:sldId id="282" r:id="rId20"/>
    <p:sldId id="299" r:id="rId21"/>
    <p:sldId id="300" r:id="rId22"/>
    <p:sldId id="306" r:id="rId23"/>
    <p:sldId id="304" r:id="rId24"/>
    <p:sldId id="303" r:id="rId25"/>
    <p:sldId id="305" r:id="rId26"/>
    <p:sldId id="309" r:id="rId27"/>
    <p:sldId id="308" r:id="rId28"/>
    <p:sldId id="310" r:id="rId29"/>
    <p:sldId id="311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1" r:id="rId38"/>
    <p:sldId id="322" r:id="rId39"/>
    <p:sldId id="324" r:id="rId40"/>
    <p:sldId id="323" r:id="rId41"/>
    <p:sldId id="32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EFF"/>
    <a:srgbClr val="4E81FF"/>
    <a:srgbClr val="426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53" autoAdjust="0"/>
  </p:normalViewPr>
  <p:slideViewPr>
    <p:cSldViewPr snapToGrid="0" snapToObjects="1">
      <p:cViewPr>
        <p:scale>
          <a:sx n="68" d="100"/>
          <a:sy n="68" d="100"/>
        </p:scale>
        <p:origin x="-153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C4710-0D55-B14E-9393-25ECAB6C2217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4694-2D0B-3B47-BC03-2945F1EE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Hindsight is 20/20…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 and Fernando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 and Fernando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Cheap</a:t>
            </a:r>
            <a:r>
              <a:rPr lang="en-US" baseline="0" dirty="0" smtClean="0"/>
              <a:t> input; instant gratification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bit.ly</a:t>
            </a:r>
            <a:r>
              <a:rPr lang="en-US" dirty="0" smtClean="0"/>
              <a:t>/</a:t>
            </a:r>
            <a:r>
              <a:rPr lang="en-US" dirty="0" err="1" smtClean="0"/>
              <a:t>kazan_links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facebook.com</a:t>
            </a:r>
            <a:r>
              <a:rPr lang="en-US" dirty="0" smtClean="0"/>
              <a:t>/</a:t>
            </a:r>
            <a:r>
              <a:rPr lang="en-US" dirty="0" err="1" smtClean="0"/>
              <a:t>alexandra.tachalova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4694-2D0B-3B47-BC03-2945F1EE98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7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7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7828-049D-8F4A-B64D-D8CCF6962206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199E-EF7F-6644-A194-E079B6533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ue-detective-first-shot.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251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912927"/>
            <a:ext cx="9143999" cy="2555926"/>
          </a:xfrm>
          <a:solidFill>
            <a:schemeClr val="tx1">
              <a:lumMod val="75000"/>
              <a:lumOff val="25000"/>
              <a:alpha val="67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</a:br>
            <a: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</a:br>
            <a:r>
              <a:rPr lang="en-US" dirty="0" smtClean="0">
                <a:solidFill>
                  <a:schemeClr val="bg1"/>
                </a:solidFill>
                <a:latin typeface="Avenir Black"/>
                <a:cs typeface="Avenir Black"/>
              </a:rPr>
              <a:t>Build love, </a:t>
            </a:r>
            <a:r>
              <a:rPr lang="en-US" dirty="0">
                <a:solidFill>
                  <a:schemeClr val="bg1"/>
                </a:solidFill>
                <a:latin typeface="Avenir Black"/>
                <a:cs typeface="Avenir Black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venir Black"/>
                <a:cs typeface="Avenir Black"/>
              </a:rPr>
              <a:t>ot links:</a:t>
            </a:r>
            <a:r>
              <a:rPr lang="ru-RU" dirty="0">
                <a:solidFill>
                  <a:schemeClr val="bg1"/>
                </a:solidFill>
                <a:latin typeface="Avenir Black"/>
                <a:cs typeface="Avenir Black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</a:br>
            <a:r>
              <a:rPr lang="ru-RU" dirty="0" smtClean="0">
                <a:solidFill>
                  <a:schemeClr val="bg1"/>
                </a:solidFill>
                <a:latin typeface="Avenir Heavy"/>
                <a:cs typeface="Avenir Heavy"/>
              </a:rPr>
              <a:t>Как строить ссылки через взаимоотношения</a:t>
            </a: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</a:br>
            <a: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oper Black"/>
                <a:cs typeface="Cooper Black"/>
              </a:rPr>
            </a:br>
            <a:endParaRPr lang="en-US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4233" y="6057781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Где искать </a:t>
            </a:r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экспертов</a:t>
            </a:r>
            <a:r>
              <a:rPr lang="ru-RU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 сети (</a:t>
            </a:r>
            <a:r>
              <a:rPr lang="en-US" dirty="0" smtClean="0"/>
              <a:t>VK, FB, LinkedIn,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  <a:r>
              <a:rPr lang="en-US" dirty="0" err="1" smtClean="0"/>
              <a:t>Slideshare</a:t>
            </a:r>
            <a:r>
              <a:rPr lang="en-US" dirty="0" smtClean="0"/>
              <a:t>, Twitter </a:t>
            </a:r>
            <a:r>
              <a:rPr lang="ru-RU" dirty="0" smtClean="0"/>
              <a:t>и т</a:t>
            </a:r>
            <a:r>
              <a:rPr lang="en-US" dirty="0" smtClean="0"/>
              <a:t>.</a:t>
            </a:r>
            <a:r>
              <a:rPr lang="ru-RU" dirty="0" smtClean="0"/>
              <a:t>д</a:t>
            </a:r>
            <a:r>
              <a:rPr lang="en-US" dirty="0" smtClean="0"/>
              <a:t>.)</a:t>
            </a:r>
            <a:endParaRPr lang="ru-RU" dirty="0" smtClean="0"/>
          </a:p>
          <a:p>
            <a:r>
              <a:rPr lang="ru-RU" dirty="0" smtClean="0"/>
              <a:t>Авторы блогов </a:t>
            </a:r>
          </a:p>
          <a:p>
            <a:r>
              <a:rPr lang="ru-RU" dirty="0" smtClean="0"/>
              <a:t>Форумы и сообщества</a:t>
            </a:r>
          </a:p>
          <a:p>
            <a:r>
              <a:rPr lang="ru-RU" dirty="0" smtClean="0"/>
              <a:t>Профильные конференции</a:t>
            </a:r>
            <a:endParaRPr lang="en-US" dirty="0" smtClean="0"/>
          </a:p>
          <a:p>
            <a:r>
              <a:rPr lang="ru-RU" dirty="0" smtClean="0"/>
              <a:t>Авторы книг </a:t>
            </a:r>
            <a:r>
              <a:rPr lang="en-US" dirty="0" smtClean="0"/>
              <a:t>(</a:t>
            </a:r>
            <a:r>
              <a:rPr lang="en-US" dirty="0" err="1" smtClean="0"/>
              <a:t>Ozon</a:t>
            </a:r>
            <a:r>
              <a:rPr lang="en-US" dirty="0" smtClean="0"/>
              <a:t>, </a:t>
            </a:r>
            <a:r>
              <a:rPr lang="ru-RU" dirty="0" smtClean="0"/>
              <a:t>Буквоед и т.д.)</a:t>
            </a:r>
          </a:p>
          <a:p>
            <a:r>
              <a:rPr lang="ru-RU" dirty="0" smtClean="0"/>
              <a:t>Обучающие курсы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cruitin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0" y="3275804"/>
            <a:ext cx="3453950" cy="801469"/>
          </a:xfrm>
          <a:prstGeom prst="rect">
            <a:avLst/>
          </a:prstGeom>
        </p:spPr>
      </p:pic>
      <p:pic>
        <p:nvPicPr>
          <p:cNvPr id="7" name="Picture 6" descr="buzzsum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49" y="1962150"/>
            <a:ext cx="3048000" cy="1343025"/>
          </a:xfrm>
          <a:prstGeom prst="rect">
            <a:avLst/>
          </a:prstGeom>
        </p:spPr>
      </p:pic>
      <p:pic>
        <p:nvPicPr>
          <p:cNvPr id="3" name="Picture 2" descr="ahref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97" y="5316602"/>
            <a:ext cx="3225352" cy="587332"/>
          </a:xfrm>
          <a:prstGeom prst="rect">
            <a:avLst/>
          </a:prstGeom>
        </p:spPr>
      </p:pic>
      <p:pic>
        <p:nvPicPr>
          <p:cNvPr id="4" name="Picture 3" descr="majesticseo-logo-black-trans-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3" y="4077273"/>
            <a:ext cx="3089578" cy="1954507"/>
          </a:xfrm>
          <a:prstGeom prst="rect">
            <a:avLst/>
          </a:prstGeom>
        </p:spPr>
      </p:pic>
      <p:pic>
        <p:nvPicPr>
          <p:cNvPr id="9" name="Picture 8" descr="similarweb-ligh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4" y="4187834"/>
            <a:ext cx="3315285" cy="696210"/>
          </a:xfrm>
          <a:prstGeom prst="rect">
            <a:avLst/>
          </a:prstGeom>
        </p:spPr>
      </p:pic>
      <p:pic>
        <p:nvPicPr>
          <p:cNvPr id="8" name="Picture 7" descr="Screen Shot 2015-09-22 at 17.49.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2227370"/>
            <a:ext cx="3403600" cy="647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"/>
            <a:ext cx="9144000" cy="1710267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Инструменты для поиска экспертов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creen Shot 2015-09-22 at 17.54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44" r="-33544"/>
          <a:stretch>
            <a:fillRect/>
          </a:stretch>
        </p:blipFill>
        <p:spPr>
          <a:xfrm>
            <a:off x="457200" y="1938866"/>
            <a:ext cx="8229600" cy="4525963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ial Heavy"/>
                <a:cs typeface="Arial Heavy"/>
              </a:rPr>
              <a:t>Followerwronk</a:t>
            </a:r>
            <a:endParaRPr lang="en-US" dirty="0">
              <a:solidFill>
                <a:schemeClr val="bg1"/>
              </a:solidFill>
              <a:latin typeface="Arial Heavy"/>
              <a:cs typeface="Arial Heavy"/>
            </a:endParaRPr>
          </a:p>
        </p:txBody>
      </p:sp>
      <p:pic>
        <p:nvPicPr>
          <p:cNvPr id="8" name="Picture 7" descr="Screen Shot 2015-09-22 at 17.4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99" y="274638"/>
            <a:ext cx="4512733" cy="858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Buzzsumo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4" name="Content Placeholder 3" descr="Screen Shot 2015-09-22 at 18.09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  <p:cxnSp>
        <p:nvCxnSpPr>
          <p:cNvPr id="10" name="Straight Arrow Connector 9"/>
          <p:cNvCxnSpPr/>
          <p:nvPr/>
        </p:nvCxnSpPr>
        <p:spPr>
          <a:xfrm flipH="1">
            <a:off x="5628831" y="2881581"/>
            <a:ext cx="1709540" cy="10093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68233" y="3890948"/>
            <a:ext cx="960598" cy="2257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uzzsum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71" y="101598"/>
            <a:ext cx="3037093" cy="11829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Buzzsumo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4" name="Content Placeholder 3" descr="Screen Shot 2015-09-22 at 18.18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91" b="-7991"/>
          <a:stretch>
            <a:fillRect/>
          </a:stretch>
        </p:blipFill>
        <p:spPr>
          <a:xfrm>
            <a:off x="457200" y="1515535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1839654"/>
            <a:ext cx="960598" cy="9605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uzzsum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71" y="101598"/>
            <a:ext cx="3037093" cy="11829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Screen Shot 2015-09-23 at 14.37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13296"/>
          <a:stretch>
            <a:fillRect/>
          </a:stretch>
        </p:blipFill>
        <p:spPr/>
      </p:pic>
      <p:pic>
        <p:nvPicPr>
          <p:cNvPr id="9" name="Picture 8" descr="recruiti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0" y="295537"/>
            <a:ext cx="3453950" cy="8014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2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Shot 2015-09-22 at 18.48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3" r="-540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majesticseo-logo-black-trans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64" y="-233619"/>
            <a:ext cx="2780726" cy="17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Screen Shot 2015-09-22 at 18.52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50" r="-23650"/>
          <a:stretch>
            <a:fillRect/>
          </a:stretch>
        </p:blipFill>
        <p:spPr>
          <a:xfrm>
            <a:off x="457200" y="1667933"/>
            <a:ext cx="8229600" cy="4525963"/>
          </a:xfrm>
        </p:spPr>
      </p:pic>
      <p:sp>
        <p:nvSpPr>
          <p:cNvPr id="8" name="Rectangle 7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majesticseo-logo-black-trans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40" y="-165886"/>
            <a:ext cx="2780726" cy="17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7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SimilarWeb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4" name="Content Placeholder 3" descr="Screen Shot 2015-09-22 at 20.07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9" b="-3709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smiling 1920x1080 wallpaper_www.wallpapermay.com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02933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866"/>
            <a:ext cx="8229600" cy="15578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700" dirty="0" smtClean="0">
                <a:solidFill>
                  <a:srgbClr val="FFFFFF"/>
                </a:solidFill>
                <a:latin typeface="Arial Heavy"/>
                <a:cs typeface="Arial Heavy"/>
              </a:rPr>
              <a:t>Если нет реакции – нет действия.</a:t>
            </a: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1962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venir Heavy"/>
                <a:cs typeface="Avenir Heavy"/>
              </a:rPr>
              <a:t>лет тому назад </a:t>
            </a: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…</a:t>
            </a:r>
            <a:endParaRPr lang="en-US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" name="Content Placeholder 4" descr="BN-JO314_td026b_G_2015072620531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8790"/>
          <a:stretch>
            <a:fillRect/>
          </a:stretch>
        </p:blipFill>
        <p:spPr>
          <a:solidFill>
            <a:schemeClr val="tx1">
              <a:lumMod val="65000"/>
              <a:lumOff val="35000"/>
              <a:alpha val="67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6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Как начать разговор?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2" y="1854195"/>
            <a:ext cx="8229600" cy="4525963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Здравствуйте!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 владелец сайта </a:t>
            </a:r>
            <a:r>
              <a:rPr lang="en-US" dirty="0" err="1"/>
              <a:t>ABCD.ru</a:t>
            </a:r>
            <a:r>
              <a:rPr lang="ru-RU" dirty="0"/>
              <a:t>, который занимается неведомой фигней</a:t>
            </a:r>
            <a:r>
              <a:rPr lang="en-US" dirty="0"/>
              <a:t>.  </a:t>
            </a:r>
            <a:r>
              <a:rPr lang="ru-RU" dirty="0"/>
              <a:t>Мы предоставляем какие-то непонятные услуги, и потому уверены, что </a:t>
            </a:r>
            <a:r>
              <a:rPr lang="ru-RU" dirty="0" smtClean="0"/>
              <a:t>ссылка на </a:t>
            </a:r>
            <a:r>
              <a:rPr lang="ru-RU" dirty="0"/>
              <a:t>наш сайт прекрасно впишется на вашу страницу </a:t>
            </a:r>
            <a:r>
              <a:rPr lang="en-US" dirty="0"/>
              <a:t>XYZ.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С уважением,</a:t>
            </a:r>
          </a:p>
          <a:p>
            <a:pPr marL="0" indent="0">
              <a:buNone/>
            </a:pPr>
            <a:r>
              <a:rPr lang="ru-RU" sz="2400" dirty="0" err="1" smtClean="0"/>
              <a:t>Пупкин</a:t>
            </a:r>
            <a:r>
              <a:rPr lang="ru-RU" sz="2400" dirty="0" smtClean="0"/>
              <a:t> Иван </a:t>
            </a:r>
            <a:r>
              <a:rPr lang="ru-RU" sz="2400" dirty="0" err="1" smtClean="0"/>
              <a:t>Васильивич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Генеральный директор холдинга </a:t>
            </a:r>
            <a:r>
              <a:rPr lang="en-US" sz="2400" dirty="0" smtClean="0"/>
              <a:t>OOO “</a:t>
            </a:r>
            <a:r>
              <a:rPr lang="ru-RU" sz="2400" dirty="0" smtClean="0"/>
              <a:t>Хрень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sp>
        <p:nvSpPr>
          <p:cNvPr id="7" name="Rectangle 6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348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Когда я это вижу…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7" name="Content Placeholder 3" descr="heavy_shi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" b="54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Сделайте так, чтобы вас заметили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ru-RU" dirty="0" smtClean="0"/>
              <a:t>Пошарить </a:t>
            </a:r>
            <a:r>
              <a:rPr lang="ru-RU" dirty="0"/>
              <a:t>контент 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ru-RU" dirty="0" smtClean="0"/>
              <a:t>Добавиться </a:t>
            </a:r>
            <a:r>
              <a:rPr lang="ru-RU" dirty="0"/>
              <a:t>в </a:t>
            </a:r>
            <a:r>
              <a:rPr lang="ru-RU" dirty="0" smtClean="0"/>
              <a:t>друзья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ru-RU" dirty="0" smtClean="0"/>
              <a:t>Оставить </a:t>
            </a:r>
            <a:r>
              <a:rPr lang="ru-RU" dirty="0"/>
              <a:t>комментарий под </a:t>
            </a:r>
            <a:r>
              <a:rPr lang="ru-RU" dirty="0" smtClean="0"/>
              <a:t>постом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10" descr="checked-checkbox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2" y="2201332"/>
            <a:ext cx="541869" cy="541869"/>
          </a:xfrm>
          <a:prstGeom prst="rect">
            <a:avLst/>
          </a:prstGeom>
        </p:spPr>
      </p:pic>
      <p:pic>
        <p:nvPicPr>
          <p:cNvPr id="12" name="Picture 11" descr="checked-checkbox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5" y="3420531"/>
            <a:ext cx="541866" cy="541866"/>
          </a:xfrm>
          <a:prstGeom prst="rect">
            <a:avLst/>
          </a:prstGeom>
        </p:spPr>
      </p:pic>
      <p:pic>
        <p:nvPicPr>
          <p:cNvPr id="13" name="Picture 12" descr="checked-checkbox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5" y="4588931"/>
            <a:ext cx="541866" cy="541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6k4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99646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0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Определит</a:t>
            </a:r>
            <a:r>
              <a:rPr lang="ru-RU" dirty="0">
                <a:solidFill>
                  <a:srgbClr val="FFFFFF"/>
                </a:solidFill>
                <a:latin typeface="Arial Heavy"/>
                <a:cs typeface="Arial Heavy"/>
              </a:rPr>
              <a:t>е</a:t>
            </a:r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 цель коммуникации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FFFFFF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FFFFFF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tective-crazy-wall-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96105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2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Соберите инфо об эксперте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799088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96105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2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Подготовьте персонализированное письмо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Пример письма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077200" cy="452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Здравствуйте </a:t>
            </a:r>
            <a:r>
              <a:rPr lang="en-US" dirty="0" smtClean="0"/>
              <a:t>[</a:t>
            </a:r>
            <a:r>
              <a:rPr lang="en-US" dirty="0" err="1" smtClean="0"/>
              <a:t>Fname</a:t>
            </a:r>
            <a:r>
              <a:rPr lang="en-US" dirty="0" smtClean="0"/>
              <a:t>],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0" indent="0">
              <a:buFont typeface="Arial"/>
              <a:buNone/>
            </a:pPr>
            <a:r>
              <a:rPr lang="ru-RU" dirty="0" smtClean="0"/>
              <a:t>Я читала вашу статью </a:t>
            </a:r>
            <a:r>
              <a:rPr lang="en-US" dirty="0" smtClean="0"/>
              <a:t>[</a:t>
            </a:r>
            <a:r>
              <a:rPr lang="ru-RU" dirty="0" smtClean="0"/>
              <a:t>Название статьи</a:t>
            </a:r>
            <a:r>
              <a:rPr lang="en-US" dirty="0" smtClean="0"/>
              <a:t>] </a:t>
            </a:r>
            <a:r>
              <a:rPr lang="ru-RU" dirty="0" smtClean="0"/>
              <a:t>на блоге </a:t>
            </a:r>
            <a:r>
              <a:rPr lang="en-US" dirty="0" smtClean="0"/>
              <a:t>[</a:t>
            </a:r>
            <a:r>
              <a:rPr lang="ru-RU" dirty="0" smtClean="0"/>
              <a:t>Название блога</a:t>
            </a:r>
            <a:r>
              <a:rPr lang="en-US" dirty="0" smtClean="0"/>
              <a:t>] </a:t>
            </a:r>
            <a:r>
              <a:rPr lang="ru-RU" dirty="0" smtClean="0"/>
              <a:t>и хочу отметить, что это один из </a:t>
            </a:r>
            <a:r>
              <a:rPr lang="en-US" dirty="0" smtClean="0"/>
              <a:t>[</a:t>
            </a:r>
            <a:r>
              <a:rPr lang="ru-RU" dirty="0" smtClean="0"/>
              <a:t>лучших/детализированных/полезных</a:t>
            </a:r>
            <a:r>
              <a:rPr lang="en-US" dirty="0" smtClean="0"/>
              <a:t>] </a:t>
            </a:r>
            <a:r>
              <a:rPr lang="ru-RU" dirty="0" smtClean="0"/>
              <a:t>материалов по этой теме. Мне особенно понравилось как вы описываете, как получать ссылки через публикацию качественного контента. Мы сами в нашей компании используем эту стратегию и нашли ее потрясающе эффективной. 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0" indent="0">
              <a:buFont typeface="Arial"/>
              <a:buNone/>
            </a:pPr>
            <a:r>
              <a:rPr lang="ru-RU" dirty="0" smtClean="0"/>
              <a:t>Мы уверены, что было бы замечательно увидеть вас на нашем корпоративном блоге в качестве автора. Что вы думаете об этом?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0" indent="0">
              <a:buFont typeface="Arial"/>
              <a:buNone/>
            </a:pPr>
            <a:r>
              <a:rPr lang="ru-RU" dirty="0" smtClean="0"/>
              <a:t>Удачного дня!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0" indent="0">
              <a:buFont typeface="Arial"/>
              <a:buNone/>
            </a:pPr>
            <a:r>
              <a:rPr lang="ru-RU" dirty="0" smtClean="0"/>
              <a:t>Александра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7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А что если они не отвечают?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10" name="Picture 9" descr="true-detective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Варианты плагинов для </a:t>
            </a:r>
            <a:r>
              <a:rPr lang="en-US" dirty="0" smtClean="0">
                <a:solidFill>
                  <a:srgbClr val="FFFFFF"/>
                </a:solidFill>
                <a:latin typeface="Arial Heavy"/>
                <a:cs typeface="Arial Heavy"/>
              </a:rPr>
              <a:t>Gmail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8" name="Content Placeholder 7" descr="Screen Shot 2015-09-23 at 13.19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70" b="-42970"/>
          <a:stretch>
            <a:fillRect/>
          </a:stretch>
        </p:blipFill>
        <p:spPr>
          <a:xfrm>
            <a:off x="457200" y="909266"/>
            <a:ext cx="8229600" cy="4525963"/>
          </a:xfrm>
        </p:spPr>
      </p:pic>
      <p:sp>
        <p:nvSpPr>
          <p:cNvPr id="13" name="Rectangle 12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5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Варианты плагинов для </a:t>
            </a:r>
            <a:r>
              <a:rPr lang="en-US" dirty="0" smtClean="0">
                <a:solidFill>
                  <a:srgbClr val="FFFFFF"/>
                </a:solidFill>
                <a:latin typeface="Arial Heavy"/>
                <a:cs typeface="Arial Heavy"/>
              </a:rPr>
              <a:t>Gmail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9" name="Picture 8" descr="Screen Shot 2015-09-23 at 13.1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1799"/>
            <a:ext cx="3403600" cy="939800"/>
          </a:xfrm>
          <a:prstGeom prst="rect">
            <a:avLst/>
          </a:prstGeom>
        </p:spPr>
      </p:pic>
      <p:pic>
        <p:nvPicPr>
          <p:cNvPr id="4" name="Picture 3" descr="Screen Shot 2015-09-23 at 13.2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2" y="3584975"/>
            <a:ext cx="3775425" cy="840746"/>
          </a:xfrm>
          <a:prstGeom prst="rect">
            <a:avLst/>
          </a:prstGeom>
        </p:spPr>
      </p:pic>
      <p:pic>
        <p:nvPicPr>
          <p:cNvPr id="5" name="Picture 4" descr="Screen Shot 2015-09-23 at 13.25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7" y="4960119"/>
            <a:ext cx="3160673" cy="866146"/>
          </a:xfrm>
          <a:prstGeom prst="rect">
            <a:avLst/>
          </a:prstGeom>
        </p:spPr>
      </p:pic>
      <p:pic>
        <p:nvPicPr>
          <p:cNvPr id="6" name="Picture 5" descr="Screen Shot 2015-09-23 at 13.25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62" y="2181473"/>
            <a:ext cx="3532020" cy="992329"/>
          </a:xfrm>
          <a:prstGeom prst="rect">
            <a:avLst/>
          </a:prstGeom>
        </p:spPr>
      </p:pic>
      <p:pic>
        <p:nvPicPr>
          <p:cNvPr id="10" name="Picture 9" descr="Screen Shot 2015-09-23 at 13.26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07" y="4960119"/>
            <a:ext cx="3212189" cy="944123"/>
          </a:xfrm>
          <a:prstGeom prst="rect">
            <a:avLst/>
          </a:prstGeom>
        </p:spPr>
      </p:pic>
      <p:pic>
        <p:nvPicPr>
          <p:cNvPr id="11" name="Picture 10" descr="Screen Shot 2015-09-23 at 13.26.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82" y="3580708"/>
            <a:ext cx="3759200" cy="749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venir Heavy"/>
                <a:cs typeface="Avenir Heavy"/>
              </a:rPr>
              <a:t>Наращивали ссылочный профиль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5" name="Content Placeholder 4" descr="true-detective-vince-vaughn-church-in-ruins-600x4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be-your-ideal-b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933883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29" y="40290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Измерять результаты</a:t>
            </a:r>
            <a:b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</a:br>
            <a:r>
              <a:rPr lang="en-US" dirty="0" smtClean="0">
                <a:solidFill>
                  <a:srgbClr val="FFFFFF"/>
                </a:solidFill>
                <a:latin typeface="Arial Heavy"/>
                <a:cs typeface="Arial Heavy"/>
              </a:rPr>
              <a:t>Like a Boss!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0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"/>
            <a:ext cx="9144000" cy="1710267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Ваш инструментарий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2" name="Picture 1" descr="Screen Shot 2015-09-23 at 13.3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33158"/>
            <a:ext cx="2745393" cy="1085388"/>
          </a:xfrm>
          <a:prstGeom prst="rect">
            <a:avLst/>
          </a:prstGeom>
        </p:spPr>
      </p:pic>
      <p:pic>
        <p:nvPicPr>
          <p:cNvPr id="12" name="Picture 11" descr="buzzsum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49" y="1962150"/>
            <a:ext cx="3048000" cy="1343025"/>
          </a:xfrm>
          <a:prstGeom prst="rect">
            <a:avLst/>
          </a:prstGeom>
        </p:spPr>
      </p:pic>
      <p:pic>
        <p:nvPicPr>
          <p:cNvPr id="15" name="Picture 14" descr="ahref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934732"/>
            <a:ext cx="3225352" cy="587332"/>
          </a:xfrm>
          <a:prstGeom prst="rect">
            <a:avLst/>
          </a:prstGeom>
        </p:spPr>
      </p:pic>
      <p:pic>
        <p:nvPicPr>
          <p:cNvPr id="5" name="Picture 4" descr="Screen Shot 2015-09-23 at 13.36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49" y="4172806"/>
            <a:ext cx="2603500" cy="1028700"/>
          </a:xfrm>
          <a:prstGeom prst="rect">
            <a:avLst/>
          </a:prstGeom>
        </p:spPr>
      </p:pic>
      <p:pic>
        <p:nvPicPr>
          <p:cNvPr id="11" name="Picture 10" descr="Screen Shot 2015-09-23 at 14.40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1" y="5201505"/>
            <a:ext cx="2583451" cy="8488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9-23 at 13.3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92" y="165765"/>
            <a:ext cx="2745393" cy="1085388"/>
          </a:xfrm>
          <a:prstGeom prst="rect">
            <a:avLst/>
          </a:prstGeom>
        </p:spPr>
      </p:pic>
      <p:pic>
        <p:nvPicPr>
          <p:cNvPr id="4" name="Content Placeholder 3" descr="Screen Shot 2015-09-23 at 14.11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294233" y="6300542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9-23 at 13.3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92" y="165765"/>
            <a:ext cx="2745393" cy="1085388"/>
          </a:xfrm>
          <a:prstGeom prst="rect">
            <a:avLst/>
          </a:prstGeom>
        </p:spPr>
      </p:pic>
      <p:pic>
        <p:nvPicPr>
          <p:cNvPr id="3" name="Content Placeholder 2" descr="Screen Shot 2015-09-23 at 14.14.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4" b="-4734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uzzsum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62" y="93371"/>
            <a:ext cx="2633073" cy="1160198"/>
          </a:xfrm>
          <a:prstGeom prst="rect">
            <a:avLst/>
          </a:prstGeom>
        </p:spPr>
      </p:pic>
      <p:pic>
        <p:nvPicPr>
          <p:cNvPr id="4" name="Content Placeholder 3" descr="Screen Shot 2015-09-23 at 14.22.3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 b="858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Screen Shot 2015-09-23 at 14.24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1254"/>
          <a:stretch>
            <a:fillRect/>
          </a:stretch>
        </p:blipFill>
        <p:spPr/>
      </p:pic>
      <p:pic>
        <p:nvPicPr>
          <p:cNvPr id="9" name="Picture 8" descr="ahref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61" y="349338"/>
            <a:ext cx="3225352" cy="5873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Rectangle 10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7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href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61" y="349338"/>
            <a:ext cx="3225352" cy="5873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 descr="Screen Shot 2015-09-23 at 14.28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26" b="-30526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5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5-09-23 at 14.4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93" y="271588"/>
            <a:ext cx="2362712" cy="776319"/>
          </a:xfrm>
          <a:prstGeom prst="rect">
            <a:avLst/>
          </a:prstGeom>
        </p:spPr>
      </p:pic>
      <p:pic>
        <p:nvPicPr>
          <p:cNvPr id="13" name="Picture 12" descr="Screen Shot 2015-09-23 at 14.39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/>
          <a:stretch/>
        </p:blipFill>
        <p:spPr>
          <a:xfrm>
            <a:off x="1980118" y="1629254"/>
            <a:ext cx="5153929" cy="4866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09-23 at 13.3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7" y="176585"/>
            <a:ext cx="2603500" cy="1028700"/>
          </a:xfrm>
          <a:prstGeom prst="rect">
            <a:avLst/>
          </a:prstGeom>
        </p:spPr>
      </p:pic>
      <p:pic>
        <p:nvPicPr>
          <p:cNvPr id="3" name="Content Placeholder 2" descr="Screen Shot 2015-09-23 at 14.48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b="725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2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7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SEMrush</a:t>
            </a:r>
            <a:r>
              <a:rPr lang="en-US" dirty="0" smtClean="0">
                <a:solidFill>
                  <a:srgbClr val="FFFFFF"/>
                </a:solidFill>
                <a:latin typeface="Arial Heavy"/>
                <a:cs typeface="Arial Heavy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vs</a:t>
            </a:r>
            <a:r>
              <a:rPr lang="en-US" dirty="0" smtClean="0">
                <a:solidFill>
                  <a:srgbClr val="FFFFFF"/>
                </a:solidFill>
                <a:latin typeface="Arial Heavy"/>
                <a:cs typeface="Arial Heavy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Heavy"/>
                <a:cs typeface="Arial Heavy"/>
              </a:rPr>
              <a:t>Searchmetrics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11" name="Content Placeholder 7" descr="Screen Shot 2015-09-13 at 19.20.0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9" b="92593"/>
          <a:stretch/>
        </p:blipFill>
        <p:spPr>
          <a:xfrm>
            <a:off x="457200" y="1407300"/>
            <a:ext cx="8229600" cy="489551"/>
          </a:xfrm>
        </p:spPr>
      </p:pic>
      <p:sp>
        <p:nvSpPr>
          <p:cNvPr id="12" name="Rectangle 11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5-09-23 at 15.1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851"/>
            <a:ext cx="8254579" cy="41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venir Heavy"/>
                <a:cs typeface="Avenir Heavy"/>
              </a:rPr>
              <a:t>Я – тебе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, </a:t>
            </a:r>
            <a:r>
              <a:rPr lang="ru-RU" dirty="0" smtClean="0">
                <a:solidFill>
                  <a:srgbClr val="FFFFFF"/>
                </a:solidFill>
                <a:latin typeface="Avenir Heavy"/>
                <a:cs typeface="Avenir Heavy"/>
              </a:rPr>
              <a:t>ты - мне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8" name="Content Placeholder 7" descr="true-detective-season-2-ep2-ss05-128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47874842.cach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933695"/>
            <a:ext cx="9144000" cy="5028848"/>
          </a:xfrm>
        </p:spPr>
      </p:pic>
      <p:sp>
        <p:nvSpPr>
          <p:cNvPr id="10" name="Rectangle 9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FFFFFF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FFFFFF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16111"/>
            <a:ext cx="9144000" cy="1083089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Heavy"/>
                <a:cs typeface="Arial Heavy"/>
              </a:rPr>
              <a:t>http://</a:t>
            </a:r>
            <a:r>
              <a:rPr lang="en-US" sz="4400" dirty="0" err="1">
                <a:latin typeface="Arial Heavy"/>
                <a:cs typeface="Arial Heavy"/>
              </a:rPr>
              <a:t>bit.ly</a:t>
            </a:r>
            <a:r>
              <a:rPr lang="en-US" sz="4400" dirty="0">
                <a:latin typeface="Arial Heavy"/>
                <a:cs typeface="Arial Heavy"/>
              </a:rPr>
              <a:t>/</a:t>
            </a:r>
            <a:r>
              <a:rPr lang="en-US" sz="4400" dirty="0" err="1">
                <a:latin typeface="Arial Heavy"/>
                <a:cs typeface="Arial Heavy"/>
              </a:rPr>
              <a:t>kazan_links</a:t>
            </a:r>
            <a:endParaRPr lang="en-US" sz="4400" dirty="0">
              <a:latin typeface="Arial Heavy"/>
              <a:cs typeface="Arial Heavy"/>
            </a:endParaRPr>
          </a:p>
        </p:txBody>
      </p:sp>
    </p:spTree>
    <p:extLst>
      <p:ext uri="{BB962C8B-B14F-4D97-AF65-F5344CB8AC3E}">
        <p14:creationId xmlns:p14="http://schemas.microsoft.com/office/powerpoint/2010/main" val="20141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78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Спасибо за внимание!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pic>
        <p:nvPicPr>
          <p:cNvPr id="4" name="Picture 3" descr="3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0" y="3679054"/>
            <a:ext cx="720000" cy="720000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0" y="2719553"/>
            <a:ext cx="720000" cy="720000"/>
          </a:xfrm>
          <a:prstGeom prst="rect">
            <a:avLst/>
          </a:prstGeom>
        </p:spPr>
      </p:pic>
      <p:pic>
        <p:nvPicPr>
          <p:cNvPr id="12" name="Picture 11" descr="Linked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0" y="1746887"/>
            <a:ext cx="720000" cy="720000"/>
          </a:xfrm>
          <a:prstGeom prst="rect">
            <a:avLst/>
          </a:prstGeom>
        </p:spPr>
      </p:pic>
      <p:pic>
        <p:nvPicPr>
          <p:cNvPr id="13" name="Picture 12" descr="email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0" y="4555470"/>
            <a:ext cx="720000" cy="7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8875" y="2781459"/>
            <a:ext cx="5154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@</a:t>
            </a:r>
            <a:r>
              <a:rPr lang="en-US" sz="3200" b="1" dirty="0" err="1" smtClean="0">
                <a:solidFill>
                  <a:srgbClr val="FFFFFF"/>
                </a:solidFill>
              </a:rPr>
              <a:t>AlexTachalova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8875" y="1859481"/>
            <a:ext cx="5154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FF"/>
                </a:solidFill>
              </a:rPr>
              <a:t>bit.ly</a:t>
            </a:r>
            <a:r>
              <a:rPr lang="en-US" sz="3200" b="1" dirty="0">
                <a:solidFill>
                  <a:srgbClr val="FFFFFF"/>
                </a:solidFill>
              </a:rPr>
              <a:t>/</a:t>
            </a:r>
            <a:r>
              <a:rPr lang="en-US" sz="3200" b="1" dirty="0" err="1">
                <a:solidFill>
                  <a:srgbClr val="FFFFFF"/>
                </a:solidFill>
              </a:rPr>
              <a:t>alex-linkedin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8874" y="3736057"/>
            <a:ext cx="6837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FF"/>
                </a:solidFill>
              </a:rPr>
              <a:t>Facebook.com</a:t>
            </a:r>
            <a:r>
              <a:rPr lang="en-US" sz="3200" b="1" dirty="0" smtClean="0">
                <a:solidFill>
                  <a:srgbClr val="FFFFFF"/>
                </a:solidFill>
              </a:rPr>
              <a:t>/</a:t>
            </a:r>
            <a:r>
              <a:rPr lang="en-US" sz="3200" b="1" dirty="0" err="1" smtClean="0">
                <a:solidFill>
                  <a:srgbClr val="FFFFFF"/>
                </a:solidFill>
              </a:rPr>
              <a:t>alexandra.tachalova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8875" y="4610524"/>
            <a:ext cx="6837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FF"/>
                </a:solidFill>
              </a:rPr>
              <a:t>alextachalova@gmail.com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4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rue-Detective-Season-1-Review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latin typeface="Avenir Heavy"/>
                <a:cs typeface="Avenir Heavy"/>
              </a:rPr>
              <a:t>И что такого</a:t>
            </a:r>
            <a:r>
              <a:rPr lang="ru-RU" dirty="0" smtClean="0">
                <a:solidFill>
                  <a:srgbClr val="FFFFFF"/>
                </a:solidFill>
                <a:latin typeface="Avenir Heavy"/>
                <a:cs typeface="Avenir Heavy"/>
              </a:rPr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venir Heavy"/>
                <a:cs typeface="Avenir Heavy"/>
              </a:rPr>
              <a:t>Это тупик…</a:t>
            </a:r>
            <a:endParaRPr lang="en-US" dirty="0"/>
          </a:p>
        </p:txBody>
      </p:sp>
      <p:pic>
        <p:nvPicPr>
          <p:cNvPr id="7" name="Content Placeholder 5" descr="no_frie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chemeClr val="bg1"/>
                </a:solidFill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8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709214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163" y="274638"/>
            <a:ext cx="8751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venir Heavy"/>
                <a:cs typeface="Avenir Heavy"/>
              </a:rPr>
              <a:t> Ссылки –  </a:t>
            </a:r>
            <a:r>
              <a:rPr lang="ru-RU" sz="6000" dirty="0" smtClean="0">
                <a:solidFill>
                  <a:srgbClr val="FF0000"/>
                </a:solidFill>
                <a:latin typeface="Avenir Heavy"/>
                <a:cs typeface="Avenir Heavy"/>
              </a:rPr>
              <a:t>НЕ</a:t>
            </a:r>
            <a:r>
              <a:rPr lang="en-US" dirty="0" smtClean="0">
                <a:solidFill>
                  <a:srgbClr val="FF0000"/>
                </a:solidFill>
                <a:latin typeface="Avenir Heavy"/>
                <a:cs typeface="Avenir Heavy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venir Heavy"/>
                <a:cs typeface="Avenir Heavy"/>
              </a:rPr>
              <a:t>     </a:t>
            </a:r>
            <a:r>
              <a:rPr lang="ru-RU" dirty="0" smtClean="0">
                <a:latin typeface="Avenir Heavy"/>
                <a:cs typeface="Avenir Heavy"/>
              </a:rPr>
              <a:t>просто ссылки</a:t>
            </a:r>
            <a:endParaRPr lang="en-US" dirty="0"/>
          </a:p>
        </p:txBody>
      </p:sp>
      <p:pic>
        <p:nvPicPr>
          <p:cNvPr id="8" name="Picture 7" descr="rs_1024x759-140709151021-1024.true-detective-mcconaughey.ls.7914_copy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/>
          <a:stretch/>
        </p:blipFill>
        <p:spPr>
          <a:xfrm>
            <a:off x="4709215" y="1417638"/>
            <a:ext cx="4367050" cy="3313202"/>
          </a:xfrm>
          <a:prstGeom prst="rect">
            <a:avLst/>
          </a:prstGeom>
        </p:spPr>
      </p:pic>
      <p:pic>
        <p:nvPicPr>
          <p:cNvPr id="9" name="Picture 8" descr="mmc-dalla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b="19695"/>
          <a:stretch/>
        </p:blipFill>
        <p:spPr>
          <a:xfrm>
            <a:off x="121162" y="1417638"/>
            <a:ext cx="4427874" cy="3345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latin typeface="Avenir Heavy"/>
                <a:cs typeface="Avenir Heavy"/>
              </a:rPr>
              <a:t>Alextachalova</a:t>
            </a:r>
            <a:r>
              <a:rPr lang="en-US" dirty="0">
                <a:latin typeface="Avenir Heavy"/>
                <a:cs typeface="Avenir Heavy"/>
              </a:rPr>
              <a:t/>
            </a:r>
            <a:br>
              <a:rPr lang="en-US" dirty="0">
                <a:latin typeface="Avenir Heavy"/>
                <a:cs typeface="Avenir Heavy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63872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8729" y="1784325"/>
            <a:ext cx="4250556" cy="4662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lvl="0"/>
            <a:r>
              <a:rPr lang="ru-RU" dirty="0" smtClean="0"/>
              <a:t>Общественное одобрение бренда</a:t>
            </a:r>
            <a:endParaRPr lang="en-US" dirty="0"/>
          </a:p>
          <a:p>
            <a:pPr lvl="0"/>
            <a:r>
              <a:rPr lang="ru-RU" dirty="0" smtClean="0"/>
              <a:t>Большой рост реферального и социального трафика </a:t>
            </a:r>
            <a:endParaRPr lang="en-US" dirty="0"/>
          </a:p>
          <a:p>
            <a:r>
              <a:rPr lang="ru-RU" dirty="0" smtClean="0"/>
              <a:t>Завоевание авторитета в индустрии</a:t>
            </a:r>
            <a:endParaRPr lang="en-US" dirty="0" smtClean="0"/>
          </a:p>
          <a:p>
            <a:r>
              <a:rPr lang="ru-RU" dirty="0" smtClean="0"/>
              <a:t>Расширение аудитории</a:t>
            </a:r>
            <a:endParaRPr lang="en-US" dirty="0" smtClean="0"/>
          </a:p>
          <a:p>
            <a:r>
              <a:rPr lang="ru-RU" dirty="0" smtClean="0"/>
              <a:t>Рост </a:t>
            </a:r>
            <a:r>
              <a:rPr lang="en-US" dirty="0" smtClean="0"/>
              <a:t>SEO </a:t>
            </a:r>
            <a:r>
              <a:rPr lang="ru-RU" dirty="0" smtClean="0"/>
              <a:t>трафика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56214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smtClean="0">
                <a:solidFill>
                  <a:srgbClr val="FFFFFF"/>
                </a:solidFill>
              </a:rPr>
              <a:t>SEO </a:t>
            </a:r>
            <a:r>
              <a:rPr lang="ru-RU" sz="4000" dirty="0" smtClean="0">
                <a:solidFill>
                  <a:srgbClr val="FFFFFF"/>
                </a:solidFill>
              </a:rPr>
              <a:t>ссылки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38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ост </a:t>
            </a:r>
            <a:r>
              <a:rPr lang="en-US" dirty="0" smtClean="0">
                <a:solidFill>
                  <a:schemeClr val="bg1"/>
                </a:solidFill>
              </a:rPr>
              <a:t>SEO </a:t>
            </a:r>
            <a:r>
              <a:rPr lang="ru-RU" dirty="0" smtClean="0">
                <a:solidFill>
                  <a:schemeClr val="bg1"/>
                </a:solidFill>
              </a:rPr>
              <a:t>трафика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Небольшой рост реферального и социального трафика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8729" y="385579"/>
            <a:ext cx="4048072" cy="1471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Ссылки от </a:t>
            </a:r>
            <a:r>
              <a:rPr lang="ru-RU" sz="3600" dirty="0" smtClean="0"/>
              <a:t>взаимоотношений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Arial Heavy"/>
                <a:cs typeface="Arial Heavy"/>
              </a:rPr>
              <a:t>Система</a:t>
            </a:r>
            <a:endParaRPr lang="en-US" dirty="0">
              <a:solidFill>
                <a:srgbClr val="FFFFFF"/>
              </a:solidFill>
              <a:latin typeface="Arial Heavy"/>
              <a:cs typeface="Arial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Составить лист экспертов</a:t>
            </a:r>
            <a:endParaRPr lang="en-US" dirty="0"/>
          </a:p>
          <a:p>
            <a:pPr lvl="0"/>
            <a:r>
              <a:rPr lang="ru-RU" dirty="0" smtClean="0"/>
              <a:t>Начать разговор </a:t>
            </a:r>
            <a:r>
              <a:rPr lang="ru-RU" dirty="0"/>
              <a:t>и</a:t>
            </a:r>
            <a:r>
              <a:rPr lang="en-US" dirty="0" smtClean="0"/>
              <a:t> </a:t>
            </a:r>
            <a:r>
              <a:rPr lang="ru-RU" dirty="0" smtClean="0"/>
              <a:t>показать ценность взаимодействия для эксперта</a:t>
            </a:r>
            <a:endParaRPr lang="en-US" dirty="0"/>
          </a:p>
          <a:p>
            <a:pPr lvl="0"/>
            <a:r>
              <a:rPr lang="ru-RU" dirty="0" smtClean="0"/>
              <a:t>Получить и измерить результаты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4233" y="6281868"/>
            <a:ext cx="309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venir Heavy"/>
                <a:cs typeface="Avenir Heavy"/>
              </a:rPr>
              <a:t>@</a:t>
            </a:r>
            <a:r>
              <a:rPr lang="en-US" sz="28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Alextachalova</a:t>
            </a:r>
            <a: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  <a:t/>
            </a:r>
            <a:br>
              <a:rPr lang="en-US" dirty="0">
                <a:solidFill>
                  <a:srgbClr val="000000"/>
                </a:solidFill>
                <a:latin typeface="Avenir Heavy"/>
                <a:cs typeface="Avenir Heavy"/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2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458</Words>
  <Application>Microsoft Macintosh PowerPoint</Application>
  <PresentationFormat>On-screen Show (4:3)</PresentationFormat>
  <Paragraphs>131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Build love, not links:  Как строить ссылки через взаимоотношения  </vt:lpstr>
      <vt:lpstr>5 лет тому назад …</vt:lpstr>
      <vt:lpstr>Наращивали ссылочный профиль</vt:lpstr>
      <vt:lpstr>Я – тебе, ты - мне</vt:lpstr>
      <vt:lpstr>И что такого?</vt:lpstr>
      <vt:lpstr>Это тупик…</vt:lpstr>
      <vt:lpstr> Ссылки –  НЕ      просто ссылки</vt:lpstr>
      <vt:lpstr> SEO ссылки </vt:lpstr>
      <vt:lpstr>Система</vt:lpstr>
      <vt:lpstr>Где искать экспертов?</vt:lpstr>
      <vt:lpstr>Инструменты для поиска экспертов</vt:lpstr>
      <vt:lpstr>Followerwronk</vt:lpstr>
      <vt:lpstr>Buzzsumo</vt:lpstr>
      <vt:lpstr>Buzzsumo</vt:lpstr>
      <vt:lpstr>PowerPoint Presentation</vt:lpstr>
      <vt:lpstr>PowerPoint Presentation</vt:lpstr>
      <vt:lpstr>PowerPoint Presentation</vt:lpstr>
      <vt:lpstr>SimilarWeb</vt:lpstr>
      <vt:lpstr>PowerPoint Presentation</vt:lpstr>
      <vt:lpstr>Как начать разговор?</vt:lpstr>
      <vt:lpstr>Когда я это вижу…</vt:lpstr>
      <vt:lpstr>Сделайте так, чтобы вас заметили</vt:lpstr>
      <vt:lpstr>Определите цель коммуникации</vt:lpstr>
      <vt:lpstr>Соберите инфо об эксперте</vt:lpstr>
      <vt:lpstr>Подготовьте персонализированное письмо</vt:lpstr>
      <vt:lpstr>Пример письма</vt:lpstr>
      <vt:lpstr>А что если они не отвечают?</vt:lpstr>
      <vt:lpstr>Варианты плагинов для Gmail</vt:lpstr>
      <vt:lpstr>Варианты плагинов для Gmail</vt:lpstr>
      <vt:lpstr>Измерять результаты Like a Boss!</vt:lpstr>
      <vt:lpstr>Ваш инструментарий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SEMrush vs Searchmetrics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love, not links: How to build links through relationships </dc:title>
  <dc:creator>Alexandra Tachalova</dc:creator>
  <cp:lastModifiedBy>Alexandra Tachalova</cp:lastModifiedBy>
  <cp:revision>89</cp:revision>
  <dcterms:created xsi:type="dcterms:W3CDTF">2015-09-13T15:57:07Z</dcterms:created>
  <dcterms:modified xsi:type="dcterms:W3CDTF">2015-09-23T16:37:42Z</dcterms:modified>
</cp:coreProperties>
</file>