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36"/>
  </p:notesMasterIdLst>
  <p:sldIdLst>
    <p:sldId id="319" r:id="rId2"/>
    <p:sldId id="256" r:id="rId3"/>
    <p:sldId id="304" r:id="rId4"/>
    <p:sldId id="311" r:id="rId5"/>
    <p:sldId id="351" r:id="rId6"/>
    <p:sldId id="352" r:id="rId7"/>
    <p:sldId id="353" r:id="rId8"/>
    <p:sldId id="356" r:id="rId9"/>
    <p:sldId id="314" r:id="rId10"/>
    <p:sldId id="359" r:id="rId11"/>
    <p:sldId id="360" r:id="rId12"/>
    <p:sldId id="361" r:id="rId13"/>
    <p:sldId id="362" r:id="rId14"/>
    <p:sldId id="365" r:id="rId15"/>
    <p:sldId id="363" r:id="rId16"/>
    <p:sldId id="364" r:id="rId17"/>
    <p:sldId id="355" r:id="rId18"/>
    <p:sldId id="385" r:id="rId19"/>
    <p:sldId id="381" r:id="rId20"/>
    <p:sldId id="382" r:id="rId21"/>
    <p:sldId id="384" r:id="rId22"/>
    <p:sldId id="386" r:id="rId23"/>
    <p:sldId id="366" r:id="rId24"/>
    <p:sldId id="318" r:id="rId25"/>
    <p:sldId id="372" r:id="rId26"/>
    <p:sldId id="373" r:id="rId27"/>
    <p:sldId id="374" r:id="rId28"/>
    <p:sldId id="376" r:id="rId29"/>
    <p:sldId id="375" r:id="rId30"/>
    <p:sldId id="368" r:id="rId31"/>
    <p:sldId id="371" r:id="rId32"/>
    <p:sldId id="380" r:id="rId33"/>
    <p:sldId id="370" r:id="rId34"/>
    <p:sldId id="342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96969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413" autoAdjust="0"/>
    <p:restoredTop sz="95788" autoAdjust="0"/>
  </p:normalViewPr>
  <p:slideViewPr>
    <p:cSldViewPr>
      <p:cViewPr varScale="1">
        <p:scale>
          <a:sx n="85" d="100"/>
          <a:sy n="85" d="100"/>
        </p:scale>
        <p:origin x="-1234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1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30"/>
    </p:cViewPr>
  </p:sorterViewPr>
  <p:notesViewPr>
    <p:cSldViewPr>
      <p:cViewPr varScale="1">
        <p:scale>
          <a:sx n="67" d="100"/>
          <a:sy n="67" d="100"/>
        </p:scale>
        <p:origin x="-3106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F6FEAC5-3A35-46CF-A21A-09EF9EB920F1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872770A-ECB2-4B5C-88A5-D7AB10290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662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72770A-ECB2-4B5C-88A5-D7AB10290C2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924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72770A-ECB2-4B5C-88A5-D7AB10290C28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576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72770A-ECB2-4B5C-88A5-D7AB10290C28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137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E7E0E-4C0F-442F-A43E-8466C0AF0E89}" type="datetime1">
              <a:rPr lang="ru-RU" smtClean="0"/>
              <a:t>22.09.2015</a:t>
            </a:fld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/>
              <a:t>Алаев Александр. Digital Garden, Краснодар. 11.11.2014</a:t>
            </a:r>
            <a:endParaRPr lang="ru-RU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63C27-BA30-48AC-AE52-B38A0650D13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75A2C-0DB8-4FB1-8910-32940AE41298}" type="datetime1">
              <a:rPr lang="ru-RU" smtClean="0"/>
              <a:t>22.09.2015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/>
              <a:t>Алаев Александр. Digital Garden, Краснодар. 11.11.2014</a:t>
            </a:r>
            <a:endParaRPr lang="ru-RU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369D7-88CA-489F-91C7-6EFF360217A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C968F-D720-4D03-B914-DD7142FF03F5}" type="datetime1">
              <a:rPr lang="ru-RU" smtClean="0"/>
              <a:t>22.09.2015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/>
              <a:t>Алаев Александр. Digital Garden, Краснодар. 11.11.2014</a:t>
            </a:r>
            <a:endParaRPr lang="ru-RU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71AB4-FFAB-488F-BFB1-2D64E7147FA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781A4-BBFB-408A-81DE-B040DE6BD33A}" type="datetime1">
              <a:rPr lang="ru-RU" smtClean="0"/>
              <a:t>22.09.2015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/>
              <a:t>Алаев Александр. Digital Garden, Краснодар. 11.11.2014</a:t>
            </a:r>
            <a:endParaRPr lang="ru-RU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E307B-E293-48DA-8DAF-8EE4AFF9D14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4A542-C789-4893-B252-B98FD39F6610}" type="datetime1">
              <a:rPr lang="ru-RU" smtClean="0"/>
              <a:t>22.09.2015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/>
              <a:t>Алаев Александр. Digital Garden, Краснодар. 11.11.2014</a:t>
            </a:r>
            <a:endParaRPr lang="ru-RU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558F2-8C33-4253-9B94-E4E9000F436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9F2C8-B444-47E0-9D6F-D5BFA297DA15}" type="datetime1">
              <a:rPr lang="ru-RU" smtClean="0"/>
              <a:t>22.09.2015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/>
              <a:t>Алаев Александр. Digital Garden, Краснодар. 11.11.2014</a:t>
            </a:r>
            <a:endParaRPr lang="ru-RU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CE5BA-5C4E-4D7A-BCAE-F9244D5E933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1F442-91C4-4014-B812-BF2961F23B69}" type="datetime1">
              <a:rPr lang="ru-RU" smtClean="0"/>
              <a:t>22.09.2015</a:t>
            </a:fld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/>
              <a:t>Алаев Александр. Digital Garden, Краснодар. 11.11.2014</a:t>
            </a:r>
            <a:endParaRPr lang="ru-RU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8A6EC-AA43-46D3-82BE-B41C3AB4EE3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B204A-4D7A-4907-91BA-72F0FD7C920A}" type="datetime1">
              <a:rPr lang="ru-RU" smtClean="0"/>
              <a:t>22.09.2015</a:t>
            </a:fld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/>
              <a:t>Алаев Александр. Digital Garden, Краснодар. 11.11.2014</a:t>
            </a:r>
            <a:endParaRPr lang="ru-RU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F82BA-2989-4D4A-93D8-5B6F414C738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57855-D2CB-49F3-BF31-ACC8D4CD4461}" type="datetime1">
              <a:rPr lang="ru-RU" smtClean="0"/>
              <a:t>22.09.2015</a:t>
            </a:fld>
            <a:endParaRPr lang="ru-RU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/>
              <a:t>Алаев Александр. Digital Garden, Краснодар. 11.11.2014</a:t>
            </a:r>
            <a:endParaRPr lang="ru-RU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A7D45-F935-4BA7-A8D3-61194B2B034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1EFAA-583D-41AB-91D6-34632D4BDAF9}" type="datetime1">
              <a:rPr lang="ru-RU" smtClean="0"/>
              <a:t>22.09.2015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/>
              <a:t>Алаев Александр. Digital Garden, Краснодар. 11.11.2014</a:t>
            </a:r>
            <a:endParaRPr lang="ru-RU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17DAC-9CED-4DC8-A6B8-AFA6E89D5C7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F7A9E-0838-43E2-BFED-84741B4CA9CE}" type="datetime1">
              <a:rPr lang="ru-RU" smtClean="0"/>
              <a:t>22.09.2015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/>
              <a:t>Алаев Александр. Digital Garden, Краснодар. 11.11.2014</a:t>
            </a:r>
            <a:endParaRPr lang="ru-RU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10DE9-D2E2-4A68-A1E8-2581052B0AC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fld id="{ED19976D-3DAA-4282-A18A-E8D3EA0E1243}" type="datetime1">
              <a:rPr lang="ru-RU" smtClean="0"/>
              <a:t>22.09.2015</a:t>
            </a:fld>
            <a:endParaRPr lang="ru-RU" alt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ru-RU" altLang="en-US" dirty="0" smtClean="0"/>
              <a:t>Алаев Александр. Digital Garden, Краснодар. 11.11.2014</a:t>
            </a:r>
            <a:endParaRPr lang="ru-RU" altLang="en-US" dirty="0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ABB388D1-1868-4A89-8D5B-4E4EECB5B14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563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laev.inf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ilto:alexander@alaev.inf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laev.info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ebmaster.ya.ru/replies.xml?item_no=2096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alaev.info/blog/post/555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1233" y="4196680"/>
            <a:ext cx="7839199" cy="1752600"/>
          </a:xfrm>
        </p:spPr>
        <p:txBody>
          <a:bodyPr/>
          <a:lstStyle/>
          <a:p>
            <a:r>
              <a:rPr lang="ru-RU" sz="4400" dirty="0">
                <a:latin typeface="Calibri" panose="020F0502020204030204" pitchFamily="34" charset="0"/>
              </a:rPr>
              <a:t>И</a:t>
            </a:r>
            <a:r>
              <a:rPr lang="ru-RU" sz="4400" dirty="0" smtClean="0">
                <a:latin typeface="Calibri" panose="020F0502020204030204" pitchFamily="34" charset="0"/>
              </a:rPr>
              <a:t>зменения в новом алгоритме АГС Яндекса 2015</a:t>
            </a:r>
            <a:endParaRPr lang="ru-RU" sz="4400" dirty="0">
              <a:latin typeface="Calibri" panose="020F0502020204030204" pitchFamily="34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74493" y="1484784"/>
            <a:ext cx="2793651" cy="1612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79712" y="3286725"/>
            <a:ext cx="4200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25 </a:t>
            </a:r>
            <a:r>
              <a:rPr lang="ru-RU" dirty="0">
                <a:latin typeface="Calibri" panose="020F0502020204030204" pitchFamily="34" charset="0"/>
              </a:rPr>
              <a:t>сентября </a:t>
            </a:r>
            <a:r>
              <a:rPr lang="ru-RU" dirty="0" smtClean="0">
                <a:latin typeface="Calibri" panose="020F0502020204030204" pitchFamily="34" charset="0"/>
              </a:rPr>
              <a:t>2015 (второй день)</a:t>
            </a:r>
            <a:r>
              <a:rPr lang="ru-RU" dirty="0">
                <a:latin typeface="Calibri" panose="020F0502020204030204" pitchFamily="34" charset="0"/>
              </a:rPr>
              <a:t/>
            </a:r>
            <a:br>
              <a:rPr lang="ru-RU" dirty="0">
                <a:latin typeface="Calibri" panose="020F0502020204030204" pitchFamily="34" charset="0"/>
              </a:rPr>
            </a:br>
            <a:r>
              <a:rPr lang="ru-RU" dirty="0">
                <a:latin typeface="Calibri" panose="020F0502020204030204" pitchFamily="34" charset="0"/>
              </a:rPr>
              <a:t>VI </a:t>
            </a:r>
            <a:r>
              <a:rPr lang="ru-RU" dirty="0" smtClean="0">
                <a:latin typeface="Calibri" panose="020F0502020204030204" pitchFamily="34" charset="0"/>
              </a:rPr>
              <a:t>SEO-Конференция, </a:t>
            </a:r>
            <a:r>
              <a:rPr lang="ru-RU" dirty="0">
                <a:latin typeface="Calibri" panose="020F0502020204030204" pitchFamily="34" charset="0"/>
              </a:rPr>
              <a:t>Казань, Иннополис</a:t>
            </a:r>
          </a:p>
        </p:txBody>
      </p:sp>
    </p:spTree>
    <p:extLst>
      <p:ext uri="{BB962C8B-B14F-4D97-AF65-F5344CB8AC3E}">
        <p14:creationId xmlns:p14="http://schemas.microsoft.com/office/powerpoint/2010/main" val="126916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atin typeface="+mn-lt"/>
              </a:rPr>
              <a:t>Это </a:t>
            </a:r>
            <a:r>
              <a:rPr lang="ru-RU" sz="3200" dirty="0" smtClean="0">
                <a:latin typeface="+mn-lt"/>
              </a:rPr>
              <a:t>как </a:t>
            </a:r>
            <a:r>
              <a:rPr lang="ru-RU" sz="3200" dirty="0">
                <a:latin typeface="+mn-lt"/>
              </a:rPr>
              <a:t>Минусинск, но с другой </a:t>
            </a:r>
            <a:r>
              <a:rPr lang="ru-RU" sz="3200" dirty="0" smtClean="0">
                <a:latin typeface="+mn-lt"/>
              </a:rPr>
              <a:t>стороны?</a:t>
            </a:r>
            <a:endParaRPr lang="ru-RU" sz="3200" dirty="0"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62165"/>
          </a:xfrm>
        </p:spPr>
        <p:txBody>
          <a:bodyPr/>
          <a:lstStyle/>
          <a:p>
            <a:r>
              <a:rPr lang="ru-RU" sz="2400" dirty="0" smtClean="0"/>
              <a:t>Минусинск:</a:t>
            </a:r>
          </a:p>
          <a:p>
            <a:pPr lvl="1"/>
            <a:r>
              <a:rPr lang="ru-RU" sz="2000" dirty="0" smtClean="0"/>
              <a:t>Призван наказать сайты</a:t>
            </a:r>
            <a:r>
              <a:rPr lang="ru-RU" sz="2000" dirty="0"/>
              <a:t>, которые покупают </a:t>
            </a:r>
            <a:r>
              <a:rPr lang="ru-RU" sz="2000" dirty="0" smtClean="0"/>
              <a:t>seo-ссылки</a:t>
            </a:r>
          </a:p>
          <a:p>
            <a:pPr lvl="1"/>
            <a:r>
              <a:rPr lang="ru-RU" sz="2000" dirty="0" smtClean="0"/>
              <a:t>Были </a:t>
            </a:r>
            <a:r>
              <a:rPr lang="ru-RU" sz="2000" dirty="0"/>
              <a:t>наказаны лидеры </a:t>
            </a:r>
            <a:r>
              <a:rPr lang="ru-RU" sz="2000" dirty="0" smtClean="0"/>
              <a:t>отрасли</a:t>
            </a:r>
          </a:p>
          <a:p>
            <a:pPr lvl="1"/>
            <a:r>
              <a:rPr lang="ru-RU" sz="2000" dirty="0" smtClean="0"/>
              <a:t>Они </a:t>
            </a:r>
            <a:r>
              <a:rPr lang="ru-RU" sz="2000" dirty="0"/>
              <a:t>же лидеры закупок </a:t>
            </a:r>
            <a:r>
              <a:rPr lang="ru-RU" sz="2000" dirty="0" smtClean="0"/>
              <a:t>ссылок</a:t>
            </a:r>
          </a:p>
          <a:p>
            <a:pPr lvl="1"/>
            <a:r>
              <a:rPr lang="ru-RU" sz="2000" dirty="0" smtClean="0"/>
              <a:t>Наказали </a:t>
            </a:r>
            <a:r>
              <a:rPr lang="ru-RU" sz="2000" dirty="0"/>
              <a:t>минимум сайтов, закупающих максимум ссылок.</a:t>
            </a:r>
          </a:p>
          <a:p>
            <a:r>
              <a:rPr lang="ru-RU" sz="2400" dirty="0" smtClean="0"/>
              <a:t>Новый АГС (при первом приближении):</a:t>
            </a:r>
          </a:p>
          <a:p>
            <a:pPr lvl="1"/>
            <a:r>
              <a:rPr lang="ru-RU" sz="2000" dirty="0" smtClean="0"/>
              <a:t>Призван наказать сайты</a:t>
            </a:r>
            <a:r>
              <a:rPr lang="ru-RU" sz="2000" dirty="0"/>
              <a:t>, которые продают </a:t>
            </a:r>
            <a:r>
              <a:rPr lang="ru-RU" sz="2000" dirty="0" smtClean="0"/>
              <a:t>seo-ссылки</a:t>
            </a:r>
          </a:p>
          <a:p>
            <a:pPr lvl="1"/>
            <a:r>
              <a:rPr lang="ru-RU" sz="2000" dirty="0" smtClean="0"/>
              <a:t>Прошла </a:t>
            </a:r>
            <a:r>
              <a:rPr lang="ru-RU" sz="2000" dirty="0"/>
              <a:t>первая волна санкций, наказаны </a:t>
            </a:r>
            <a:r>
              <a:rPr lang="ru-RU" sz="2000" dirty="0" smtClean="0"/>
              <a:t>лидеры отрасли</a:t>
            </a:r>
          </a:p>
          <a:p>
            <a:pPr lvl="1"/>
            <a:r>
              <a:rPr lang="ru-RU" sz="2000" dirty="0" smtClean="0"/>
              <a:t>Они же лидеры продаж ссылок</a:t>
            </a:r>
          </a:p>
          <a:p>
            <a:pPr lvl="1"/>
            <a:r>
              <a:rPr lang="ru-RU" sz="2000" dirty="0" smtClean="0"/>
              <a:t>Наказали </a:t>
            </a:r>
            <a:r>
              <a:rPr lang="ru-RU" sz="2000" dirty="0"/>
              <a:t>минимум сайтов, продающих максимум ссылок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3BBA7D45-F935-4BA7-A8D3-61194B2B034A}" type="slidenum">
              <a:rPr lang="ru-RU" altLang="en-US" sz="1400">
                <a:solidFill>
                  <a:srgbClr val="FFFFFF">
                    <a:lumMod val="50000"/>
                  </a:srgbClr>
                </a:solidFill>
                <a:latin typeface="Arial"/>
              </a:rPr>
              <a:pPr lvl="0">
                <a:defRPr/>
              </a:pPr>
              <a:t>10</a:t>
            </a:fld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«АлаичЪ и Ко».</a:t>
            </a:r>
          </a:p>
          <a:p>
            <a:pPr lvl="0">
              <a:defRPr/>
            </a:pPr>
            <a:r>
              <a:rPr lang="en-US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</a:p>
        </p:txBody>
      </p:sp>
    </p:spTree>
    <p:extLst>
      <p:ext uri="{BB962C8B-B14F-4D97-AF65-F5344CB8AC3E}">
        <p14:creationId xmlns:p14="http://schemas.microsoft.com/office/powerpoint/2010/main" val="384466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+mn-lt"/>
              </a:rPr>
              <a:t>Проверим это!</a:t>
            </a:r>
            <a:endParaRPr lang="ru-RU" sz="3200" dirty="0"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62165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Рассмотрим следующие данные: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Уникальные исходящие ссылки с домена</a:t>
            </a:r>
          </a:p>
          <a:p>
            <a:r>
              <a:rPr lang="ru-RU" sz="2400" dirty="0" smtClean="0"/>
              <a:t>Кол-во страниц в индексе Яндекса</a:t>
            </a:r>
          </a:p>
          <a:p>
            <a:r>
              <a:rPr lang="ru-RU" sz="2400" dirty="0" smtClean="0"/>
              <a:t>Отношение индекса к сходящим ссылкам</a:t>
            </a:r>
          </a:p>
          <a:p>
            <a:r>
              <a:rPr lang="ru-RU" sz="2400" dirty="0" smtClean="0"/>
              <a:t>Уникальные входящие ссылки на домен</a:t>
            </a:r>
          </a:p>
          <a:p>
            <a:r>
              <a:rPr lang="ru-RU" sz="2400" dirty="0" smtClean="0"/>
              <a:t>Отношение исходящим к входящим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3BBA7D45-F935-4BA7-A8D3-61194B2B034A}" type="slidenum">
              <a:rPr lang="ru-RU" altLang="en-US" sz="1400">
                <a:solidFill>
                  <a:srgbClr val="FFFFFF">
                    <a:lumMod val="50000"/>
                  </a:srgbClr>
                </a:solidFill>
                <a:latin typeface="Arial"/>
              </a:rPr>
              <a:pPr lvl="0">
                <a:defRPr/>
              </a:pPr>
              <a:t>11</a:t>
            </a:fld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«АлаичЪ и Ко».</a:t>
            </a:r>
          </a:p>
          <a:p>
            <a:pPr lvl="0">
              <a:defRPr/>
            </a:pPr>
            <a:r>
              <a:rPr lang="en-US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</a:p>
        </p:txBody>
      </p:sp>
    </p:spTree>
    <p:extLst>
      <p:ext uri="{BB962C8B-B14F-4D97-AF65-F5344CB8AC3E}">
        <p14:creationId xmlns:p14="http://schemas.microsoft.com/office/powerpoint/2010/main" val="429237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980729"/>
            <a:ext cx="7345556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62955"/>
          </a:xfrm>
        </p:spPr>
        <p:txBody>
          <a:bodyPr/>
          <a:lstStyle/>
          <a:p>
            <a:r>
              <a:rPr lang="ru-RU" sz="3200" dirty="0">
                <a:latin typeface="+mn-lt"/>
              </a:rPr>
              <a:t>Уникальные исходящие ссылки с домена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3BBA7D45-F935-4BA7-A8D3-61194B2B034A}" type="slidenum">
              <a:rPr lang="ru-RU" altLang="en-US" sz="1400">
                <a:solidFill>
                  <a:srgbClr val="FFFFFF">
                    <a:lumMod val="50000"/>
                  </a:srgbClr>
                </a:solidFill>
                <a:latin typeface="Arial"/>
              </a:rPr>
              <a:pPr lvl="0">
                <a:defRPr/>
              </a:pPr>
              <a:t>12</a:t>
            </a:fld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68552"/>
          </a:xfrm>
        </p:spPr>
        <p:txBody>
          <a:bodyPr/>
          <a:lstStyle/>
          <a:p>
            <a:pPr marL="0" indent="0" algn="r">
              <a:buNone/>
            </a:pPr>
            <a:r>
              <a:rPr lang="ru-RU" sz="2000" dirty="0" smtClean="0"/>
              <a:t>Сайты под АГС имеют </a:t>
            </a:r>
          </a:p>
          <a:p>
            <a:pPr marL="0" indent="0" algn="r">
              <a:buNone/>
            </a:pPr>
            <a:r>
              <a:rPr lang="ru-RU" sz="2000" dirty="0" smtClean="0"/>
              <a:t>в </a:t>
            </a:r>
            <a:r>
              <a:rPr lang="ru-RU" sz="2000" dirty="0"/>
              <a:t>5 раз больше </a:t>
            </a:r>
            <a:r>
              <a:rPr lang="ru-RU" sz="2000" dirty="0" smtClean="0"/>
              <a:t>внешних ссылок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«АлаичЪ и Ко».</a:t>
            </a:r>
          </a:p>
          <a:p>
            <a:pPr lvl="0">
              <a:defRPr/>
            </a:pPr>
            <a:r>
              <a:rPr lang="en-US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</a:p>
        </p:txBody>
      </p:sp>
    </p:spTree>
    <p:extLst>
      <p:ext uri="{BB962C8B-B14F-4D97-AF65-F5344CB8AC3E}">
        <p14:creationId xmlns:p14="http://schemas.microsoft.com/office/powerpoint/2010/main" val="146065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980729"/>
            <a:ext cx="7345556" cy="511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62955"/>
          </a:xfrm>
        </p:spPr>
        <p:txBody>
          <a:bodyPr/>
          <a:lstStyle/>
          <a:p>
            <a:r>
              <a:rPr lang="ru-RU" sz="3200" dirty="0" smtClean="0">
                <a:latin typeface="+mn-lt"/>
              </a:rPr>
              <a:t>Количество </a:t>
            </a:r>
            <a:r>
              <a:rPr lang="ru-RU" sz="3200" dirty="0">
                <a:latin typeface="+mn-lt"/>
              </a:rPr>
              <a:t>страниц в индексе Яндекса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3BBA7D45-F935-4BA7-A8D3-61194B2B034A}" type="slidenum">
              <a:rPr lang="ru-RU" altLang="en-US" sz="1400">
                <a:solidFill>
                  <a:srgbClr val="FFFFFF">
                    <a:lumMod val="50000"/>
                  </a:srgbClr>
                </a:solidFill>
                <a:latin typeface="Arial"/>
              </a:rPr>
              <a:pPr lvl="0">
                <a:defRPr/>
              </a:pPr>
              <a:t>13</a:t>
            </a:fld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68552"/>
          </a:xfrm>
        </p:spPr>
        <p:txBody>
          <a:bodyPr/>
          <a:lstStyle/>
          <a:p>
            <a:pPr marL="0" indent="0" algn="r">
              <a:buNone/>
            </a:pPr>
            <a:r>
              <a:rPr lang="ru-RU" sz="2000" dirty="0" smtClean="0"/>
              <a:t>Сайты под АГС имеют</a:t>
            </a:r>
          </a:p>
          <a:p>
            <a:pPr marL="0" indent="0" algn="r">
              <a:buNone/>
            </a:pPr>
            <a:r>
              <a:rPr lang="ru-RU" sz="2000" dirty="0" smtClean="0"/>
              <a:t>в 5-10 раз </a:t>
            </a:r>
            <a:r>
              <a:rPr lang="ru-RU" sz="2000" dirty="0"/>
              <a:t>больше страниц в </a:t>
            </a:r>
            <a:r>
              <a:rPr lang="ru-RU" sz="2000" dirty="0" smtClean="0"/>
              <a:t>индексе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«АлаичЪ и Ко».</a:t>
            </a:r>
          </a:p>
          <a:p>
            <a:pPr lvl="0">
              <a:defRPr/>
            </a:pPr>
            <a:r>
              <a:rPr lang="en-US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</a:p>
        </p:txBody>
      </p:sp>
    </p:spTree>
    <p:extLst>
      <p:ext uri="{BB962C8B-B14F-4D97-AF65-F5344CB8AC3E}">
        <p14:creationId xmlns:p14="http://schemas.microsoft.com/office/powerpoint/2010/main" val="19773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980729"/>
            <a:ext cx="7345556" cy="511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62955"/>
          </a:xfrm>
        </p:spPr>
        <p:txBody>
          <a:bodyPr/>
          <a:lstStyle/>
          <a:p>
            <a:r>
              <a:rPr lang="ru-RU" sz="3200" dirty="0">
                <a:latin typeface="+mn-lt"/>
              </a:rPr>
              <a:t>Уникальные входящие ссылки на домен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3BBA7D45-F935-4BA7-A8D3-61194B2B034A}" type="slidenum">
              <a:rPr lang="ru-RU" altLang="en-US" sz="1400">
                <a:solidFill>
                  <a:srgbClr val="FFFFFF">
                    <a:lumMod val="50000"/>
                  </a:srgbClr>
                </a:solidFill>
                <a:latin typeface="Arial"/>
              </a:rPr>
              <a:pPr lvl="0">
                <a:defRPr/>
              </a:pPr>
              <a:t>14</a:t>
            </a:fld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68552"/>
          </a:xfrm>
        </p:spPr>
        <p:txBody>
          <a:bodyPr/>
          <a:lstStyle/>
          <a:p>
            <a:pPr marL="0" indent="0" algn="r">
              <a:buNone/>
            </a:pPr>
            <a:r>
              <a:rPr lang="ru-RU" sz="2000" dirty="0" smtClean="0"/>
              <a:t>Сайты под АГС имеют</a:t>
            </a:r>
          </a:p>
          <a:p>
            <a:pPr marL="0" indent="0" algn="r">
              <a:buNone/>
            </a:pPr>
            <a:r>
              <a:rPr lang="ru-RU" sz="2000" dirty="0" smtClean="0"/>
              <a:t>в 3-4 раза больше входящих ссылок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«АлаичЪ и Ко».</a:t>
            </a:r>
          </a:p>
          <a:p>
            <a:pPr lvl="0">
              <a:defRPr/>
            </a:pPr>
            <a:r>
              <a:rPr lang="en-US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</a:p>
        </p:txBody>
      </p:sp>
    </p:spTree>
    <p:extLst>
      <p:ext uri="{BB962C8B-B14F-4D97-AF65-F5344CB8AC3E}">
        <p14:creationId xmlns:p14="http://schemas.microsoft.com/office/powerpoint/2010/main" val="305200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980729"/>
            <a:ext cx="7345556" cy="511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62955"/>
          </a:xfrm>
        </p:spPr>
        <p:txBody>
          <a:bodyPr/>
          <a:lstStyle/>
          <a:p>
            <a:r>
              <a:rPr lang="ru-RU" sz="3100" dirty="0">
                <a:latin typeface="+mn-lt"/>
              </a:rPr>
              <a:t>Отношение индекса к </a:t>
            </a:r>
            <a:r>
              <a:rPr lang="ru-RU" sz="3100" dirty="0" smtClean="0">
                <a:latin typeface="+mn-lt"/>
              </a:rPr>
              <a:t>исходящим </a:t>
            </a:r>
            <a:r>
              <a:rPr lang="ru-RU" sz="3100" dirty="0">
                <a:latin typeface="+mn-lt"/>
              </a:rPr>
              <a:t>ссылкам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3BBA7D45-F935-4BA7-A8D3-61194B2B034A}" type="slidenum">
              <a:rPr lang="ru-RU" altLang="en-US" sz="1400">
                <a:solidFill>
                  <a:srgbClr val="FFFFFF">
                    <a:lumMod val="50000"/>
                  </a:srgbClr>
                </a:solidFill>
                <a:latin typeface="Arial"/>
              </a:rPr>
              <a:pPr lvl="0">
                <a:defRPr/>
              </a:pPr>
              <a:t>15</a:t>
            </a:fld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5112567"/>
          </a:xfrm>
        </p:spPr>
        <p:txBody>
          <a:bodyPr/>
          <a:lstStyle/>
          <a:p>
            <a:pPr marL="0" indent="0" algn="r">
              <a:buNone/>
            </a:pPr>
            <a:r>
              <a:rPr lang="ru-RU" sz="2000" dirty="0" smtClean="0"/>
              <a:t>Отношение проиндексированных страниц к</a:t>
            </a:r>
          </a:p>
          <a:p>
            <a:pPr marL="0" indent="0" algn="r">
              <a:buNone/>
            </a:pPr>
            <a:r>
              <a:rPr lang="ru-RU" sz="2000" dirty="0" smtClean="0"/>
              <a:t>внешним ссылкам на уровне погрешности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«АлаичЪ и Ко».</a:t>
            </a:r>
          </a:p>
          <a:p>
            <a:pPr lvl="0">
              <a:defRPr/>
            </a:pPr>
            <a:r>
              <a:rPr lang="en-US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</a:p>
        </p:txBody>
      </p:sp>
    </p:spTree>
    <p:extLst>
      <p:ext uri="{BB962C8B-B14F-4D97-AF65-F5344CB8AC3E}">
        <p14:creationId xmlns:p14="http://schemas.microsoft.com/office/powerpoint/2010/main" val="179288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980729"/>
            <a:ext cx="7345556" cy="511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62955"/>
          </a:xfrm>
        </p:spPr>
        <p:txBody>
          <a:bodyPr/>
          <a:lstStyle/>
          <a:p>
            <a:r>
              <a:rPr lang="ru-RU" sz="3200" dirty="0">
                <a:latin typeface="+mn-lt"/>
              </a:rPr>
              <a:t>Отношение исходящим к входящим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3BBA7D45-F935-4BA7-A8D3-61194B2B034A}" type="slidenum">
              <a:rPr lang="ru-RU" altLang="en-US" sz="1400">
                <a:solidFill>
                  <a:srgbClr val="FFFFFF">
                    <a:lumMod val="50000"/>
                  </a:srgbClr>
                </a:solidFill>
                <a:latin typeface="Arial"/>
              </a:rPr>
              <a:pPr lvl="0">
                <a:defRPr/>
              </a:pPr>
              <a:t>16</a:t>
            </a:fld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68552"/>
          </a:xfrm>
        </p:spPr>
        <p:txBody>
          <a:bodyPr/>
          <a:lstStyle/>
          <a:p>
            <a:pPr marL="0" indent="0" algn="r">
              <a:buNone/>
            </a:pPr>
            <a:r>
              <a:rPr lang="ru-RU" sz="2000" dirty="0" smtClean="0"/>
              <a:t>Отношение </a:t>
            </a:r>
            <a:r>
              <a:rPr lang="ru-RU" sz="2000" dirty="0"/>
              <a:t>исходящих ссылок к </a:t>
            </a:r>
            <a:r>
              <a:rPr lang="ru-RU" sz="2000" dirty="0" smtClean="0"/>
              <a:t>входящим</a:t>
            </a:r>
          </a:p>
          <a:p>
            <a:pPr marL="0" indent="0" algn="r">
              <a:buNone/>
            </a:pPr>
            <a:r>
              <a:rPr lang="ru-RU" sz="2000" dirty="0" smtClean="0"/>
              <a:t>для так же на уровне погрешности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«АлаичЪ и Ко».</a:t>
            </a:r>
          </a:p>
          <a:p>
            <a:pPr lvl="0">
              <a:defRPr/>
            </a:pPr>
            <a:r>
              <a:rPr lang="en-US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</a:p>
        </p:txBody>
      </p:sp>
    </p:spTree>
    <p:extLst>
      <p:ext uri="{BB962C8B-B14F-4D97-AF65-F5344CB8AC3E}">
        <p14:creationId xmlns:p14="http://schemas.microsoft.com/office/powerpoint/2010/main" val="337679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36600" y="1073208"/>
            <a:ext cx="4300008" cy="4300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62955"/>
          </a:xfrm>
        </p:spPr>
        <p:txBody>
          <a:bodyPr/>
          <a:lstStyle/>
          <a:p>
            <a:r>
              <a:rPr lang="ru-RU" sz="3200" dirty="0">
                <a:latin typeface="+mn-lt"/>
              </a:rPr>
              <a:t>Хм… Так значит дело в количестве?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3BBA7D45-F935-4BA7-A8D3-61194B2B034A}" type="slidenum">
              <a:rPr lang="ru-RU" altLang="en-US" sz="1400">
                <a:solidFill>
                  <a:srgbClr val="FFFFFF">
                    <a:lumMod val="50000"/>
                  </a:srgbClr>
                </a:solidFill>
                <a:latin typeface="Arial"/>
              </a:rPr>
              <a:pPr lvl="0">
                <a:defRPr/>
              </a:pPr>
              <a:t>17</a:t>
            </a:fld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3754760" cy="5112568"/>
          </a:xfrm>
        </p:spPr>
        <p:txBody>
          <a:bodyPr/>
          <a:lstStyle/>
          <a:p>
            <a:r>
              <a:rPr lang="ru-RU" sz="2000" dirty="0" smtClean="0"/>
              <a:t>Сайты</a:t>
            </a:r>
            <a:r>
              <a:rPr lang="ru-RU" sz="2000" dirty="0"/>
              <a:t>, имеющие много исходящих ссылок, имеют пропорционально больше страниц и входящих ссылок</a:t>
            </a:r>
            <a:r>
              <a:rPr lang="ru-RU" sz="2000" dirty="0" smtClean="0"/>
              <a:t>.</a:t>
            </a:r>
          </a:p>
          <a:p>
            <a:r>
              <a:rPr lang="ru-RU" sz="2000" b="1" dirty="0"/>
              <a:t>Основной критерий наложения санкций – абсолютное количество </a:t>
            </a:r>
            <a:r>
              <a:rPr lang="ru-RU" sz="2000" b="1" dirty="0" smtClean="0"/>
              <a:t>seo-ссылок</a:t>
            </a:r>
            <a:r>
              <a:rPr lang="ru-RU" sz="2000" b="1" dirty="0"/>
              <a:t>?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«АлаичЪ и Ко».</a:t>
            </a:r>
          </a:p>
          <a:p>
            <a:pPr lvl="0">
              <a:defRPr/>
            </a:pPr>
            <a:r>
              <a:rPr lang="en-US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</a:p>
        </p:txBody>
      </p:sp>
    </p:spTree>
    <p:extLst>
      <p:ext uri="{BB962C8B-B14F-4D97-AF65-F5344CB8AC3E}">
        <p14:creationId xmlns:p14="http://schemas.microsoft.com/office/powerpoint/2010/main" val="191342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+mn-lt"/>
              </a:rPr>
              <a:t>Сделали нормировку и построили еще графики</a:t>
            </a:r>
            <a:endParaRPr lang="ru-RU" sz="2800" dirty="0"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8189"/>
          </a:xfrm>
        </p:spPr>
        <p:txBody>
          <a:bodyPr/>
          <a:lstStyle/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И выяснилось, что…</a:t>
            </a:r>
            <a:endParaRPr lang="ru-RU" sz="2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3BBA7D45-F935-4BA7-A8D3-61194B2B034A}" type="slidenum">
              <a:rPr lang="ru-RU" altLang="en-US" sz="1400">
                <a:solidFill>
                  <a:srgbClr val="FFFFFF">
                    <a:lumMod val="50000"/>
                  </a:srgbClr>
                </a:solidFill>
                <a:latin typeface="Arial"/>
              </a:rPr>
              <a:pPr lvl="0">
                <a:defRPr/>
              </a:pPr>
              <a:t>18</a:t>
            </a:fld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«АлаичЪ и Ко».</a:t>
            </a:r>
          </a:p>
          <a:p>
            <a:pPr lvl="0">
              <a:defRPr/>
            </a:pPr>
            <a:r>
              <a:rPr lang="en-US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</a:p>
        </p:txBody>
      </p:sp>
    </p:spTree>
    <p:extLst>
      <p:ext uri="{BB962C8B-B14F-4D97-AF65-F5344CB8AC3E}">
        <p14:creationId xmlns:p14="http://schemas.microsoft.com/office/powerpoint/2010/main" val="19644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910457"/>
            <a:ext cx="817245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62955"/>
          </a:xfrm>
        </p:spPr>
        <p:txBody>
          <a:bodyPr/>
          <a:lstStyle/>
          <a:p>
            <a:r>
              <a:rPr lang="ru-RU" sz="3200" dirty="0" smtClean="0">
                <a:latin typeface="+mn-lt"/>
              </a:rPr>
              <a:t>Количество исходящих ссылок</a:t>
            </a:r>
            <a:endParaRPr lang="ru-RU" sz="3200" dirty="0">
              <a:latin typeface="+mn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3BBA7D45-F935-4BA7-A8D3-61194B2B034A}" type="slidenum">
              <a:rPr lang="ru-RU" altLang="en-US" sz="1400">
                <a:solidFill>
                  <a:srgbClr val="FFFFFF">
                    <a:lumMod val="50000"/>
                  </a:srgbClr>
                </a:solidFill>
                <a:latin typeface="Arial"/>
              </a:rPr>
              <a:pPr lvl="0">
                <a:defRPr/>
              </a:pPr>
              <a:t>19</a:t>
            </a:fld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«АлаичЪ и Ко».</a:t>
            </a:r>
          </a:p>
          <a:p>
            <a:pPr lvl="0">
              <a:defRPr/>
            </a:pPr>
            <a:r>
              <a:rPr lang="en-US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39752" y="1205364"/>
            <a:ext cx="6480720" cy="1287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По вертикали – кол-во сайтов из выборки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По горизонтали – кол-во исходящих ссылок</a:t>
            </a:r>
          </a:p>
          <a:p>
            <a:pPr>
              <a:lnSpc>
                <a:spcPct val="150000"/>
              </a:lnSpc>
            </a:pPr>
            <a:r>
              <a:rPr lang="ru-RU" dirty="0"/>
              <a:t>(1 - это 0-10 </a:t>
            </a:r>
            <a:r>
              <a:rPr lang="ru-RU" dirty="0" smtClean="0"/>
              <a:t>ссылок, </a:t>
            </a:r>
            <a:r>
              <a:rPr lang="ru-RU" dirty="0"/>
              <a:t>100 - это 990-1000 ссылок)</a:t>
            </a:r>
          </a:p>
        </p:txBody>
      </p:sp>
    </p:spTree>
    <p:extLst>
      <p:ext uri="{BB962C8B-B14F-4D97-AF65-F5344CB8AC3E}">
        <p14:creationId xmlns:p14="http://schemas.microsoft.com/office/powerpoint/2010/main" val="148483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427984" y="620688"/>
            <a:ext cx="4176464" cy="1441500"/>
          </a:xfrm>
        </p:spPr>
        <p:txBody>
          <a:bodyPr anchor="ctr"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tx1"/>
                </a:solidFill>
                <a:latin typeface="+mn-lt"/>
              </a:rPr>
              <a:t>Александр Алаев</a:t>
            </a:r>
            <a:r>
              <a:rPr lang="ru-RU" sz="5000" b="1" dirty="0">
                <a:solidFill>
                  <a:srgbClr val="FF0000"/>
                </a:solidFill>
                <a:latin typeface="+mn-lt"/>
              </a:rPr>
              <a:t/>
            </a:r>
            <a:br>
              <a:rPr lang="ru-RU" sz="5000" b="1" dirty="0">
                <a:solidFill>
                  <a:srgbClr val="FF0000"/>
                </a:solidFill>
                <a:latin typeface="+mn-lt"/>
              </a:rPr>
            </a:br>
            <a:r>
              <a:rPr lang="ru-RU" sz="2000" dirty="0">
                <a:solidFill>
                  <a:srgbClr val="4D4D4D"/>
                </a:solidFill>
                <a:latin typeface="+mn-lt"/>
              </a:rPr>
              <a:t>г. </a:t>
            </a:r>
            <a:r>
              <a:rPr lang="ru-RU" sz="2000" dirty="0" smtClean="0">
                <a:solidFill>
                  <a:srgbClr val="4D4D4D"/>
                </a:solidFill>
                <a:latin typeface="+mn-lt"/>
              </a:rPr>
              <a:t>Краснодар</a:t>
            </a:r>
            <a:endParaRPr lang="ru-RU" sz="20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427984" y="2420888"/>
            <a:ext cx="4175497" cy="2378075"/>
          </a:xfrm>
        </p:spPr>
        <p:txBody>
          <a:bodyPr/>
          <a:lstStyle/>
          <a:p>
            <a:pPr eaLnBrk="1" hangingPunct="1"/>
            <a:r>
              <a:rPr lang="ru-RU" sz="1600" dirty="0" smtClean="0"/>
              <a:t>Создание сайтов и </a:t>
            </a:r>
            <a:r>
              <a:rPr lang="en-US" sz="1600" dirty="0" smtClean="0"/>
              <a:t>SEO </a:t>
            </a:r>
            <a:r>
              <a:rPr lang="ru-RU" sz="1600" dirty="0" smtClean="0"/>
              <a:t>с 2005 г.</a:t>
            </a:r>
          </a:p>
          <a:p>
            <a:pPr eaLnBrk="1" hangingPunct="1"/>
            <a:r>
              <a:rPr lang="ru-RU" sz="1600" dirty="0" smtClean="0"/>
              <a:t>Директор веб-студии «АлаичЪ</a:t>
            </a:r>
            <a:r>
              <a:rPr lang="en-US" sz="1600" dirty="0" smtClean="0"/>
              <a:t> </a:t>
            </a:r>
            <a:r>
              <a:rPr lang="ru-RU" sz="1600" dirty="0" smtClean="0"/>
              <a:t>и Ко»</a:t>
            </a:r>
          </a:p>
          <a:p>
            <a:pPr eaLnBrk="1" hangingPunct="1"/>
            <a:r>
              <a:rPr lang="ru-RU" sz="1600" dirty="0" smtClean="0"/>
              <a:t>Идеолог сервиса оценки качества сайтов </a:t>
            </a:r>
            <a:r>
              <a:rPr lang="en-US" sz="1600" dirty="0" smtClean="0"/>
              <a:t>CheckTrust.r</a:t>
            </a:r>
            <a:r>
              <a:rPr lang="en-US" sz="1600" dirty="0"/>
              <a:t>u</a:t>
            </a:r>
            <a:endParaRPr lang="ru-RU" sz="1600" dirty="0" smtClean="0"/>
          </a:p>
          <a:p>
            <a:pPr eaLnBrk="1" hangingPunct="1"/>
            <a:r>
              <a:rPr lang="ru-RU" sz="1600" dirty="0" smtClean="0"/>
              <a:t>Автор </a:t>
            </a:r>
            <a:r>
              <a:rPr lang="en-US" sz="1600" dirty="0" smtClean="0"/>
              <a:t>seo-</a:t>
            </a:r>
            <a:r>
              <a:rPr lang="ru-RU" sz="1600" dirty="0" smtClean="0"/>
              <a:t>софта: </a:t>
            </a:r>
            <a:r>
              <a:rPr lang="en-US" sz="1600" dirty="0" smtClean="0"/>
              <a:t>FastTrust </a:t>
            </a:r>
            <a:r>
              <a:rPr lang="ru-RU" sz="1600" dirty="0" smtClean="0"/>
              <a:t>и </a:t>
            </a:r>
            <a:r>
              <a:rPr lang="en-US" sz="1600" dirty="0" smtClean="0"/>
              <a:t>ComparseR</a:t>
            </a:r>
          </a:p>
          <a:p>
            <a:pPr eaLnBrk="1" hangingPunct="1"/>
            <a:r>
              <a:rPr lang="ru-RU" sz="1600" dirty="0" smtClean="0"/>
              <a:t>Автор блога </a:t>
            </a:r>
            <a:r>
              <a:rPr lang="en-US" sz="1600" dirty="0" smtClean="0">
                <a:hlinkClick r:id="rId3"/>
              </a:rPr>
              <a:t>http://alaev.info</a:t>
            </a:r>
            <a:endParaRPr lang="en-US" sz="1600" dirty="0" smtClean="0"/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50" y="691356"/>
            <a:ext cx="3456310" cy="345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Подзаголовок 2"/>
          <p:cNvSpPr>
            <a:spLocks/>
          </p:cNvSpPr>
          <p:nvPr/>
        </p:nvSpPr>
        <p:spPr bwMode="auto">
          <a:xfrm>
            <a:off x="611188" y="4870450"/>
            <a:ext cx="80645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3200" b="1" dirty="0" smtClean="0">
                <a:solidFill>
                  <a:srgbClr val="4D4D4D"/>
                </a:solidFill>
              </a:rPr>
              <a:t>Давайте знакомиться…</a:t>
            </a:r>
            <a:endParaRPr lang="ru-RU" sz="3200" dirty="0">
              <a:solidFill>
                <a:srgbClr val="4D4D4D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A7D45-F935-4BA7-A8D3-61194B2B034A}" type="slidenum">
              <a:rPr lang="ru-RU" altLang="en-US" sz="140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pPr>
                <a:defRPr/>
              </a:pPr>
              <a:t>2</a:t>
            </a:fld>
            <a:endParaRPr lang="ru-RU" altLang="en-US" sz="14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</a:t>
            </a:r>
            <a:r>
              <a:rPr lang="ru-RU" altLang="en-US" sz="1400" dirty="0" smtClean="0">
                <a:solidFill>
                  <a:srgbClr val="FFFFFF">
                    <a:lumMod val="50000"/>
                  </a:srgbClr>
                </a:solidFill>
                <a:latin typeface="Arial"/>
              </a:rPr>
              <a:t>«АлаичЪ и Ко».</a:t>
            </a:r>
          </a:p>
          <a:p>
            <a:pPr lvl="0">
              <a:defRPr/>
            </a:pPr>
            <a:r>
              <a:rPr lang="en-US" altLang="en-US" sz="1400" dirty="0" smtClean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 smtClean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6696" y="908720"/>
            <a:ext cx="753427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62955"/>
          </a:xfrm>
        </p:spPr>
        <p:txBody>
          <a:bodyPr/>
          <a:lstStyle/>
          <a:p>
            <a:r>
              <a:rPr lang="ru-RU" sz="3100" dirty="0" smtClean="0">
                <a:latin typeface="+mn-lt"/>
              </a:rPr>
              <a:t>Отношение индекса к исходящим ссылкам</a:t>
            </a:r>
            <a:endParaRPr lang="ru-RU" sz="3100" dirty="0">
              <a:latin typeface="+mn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3BBA7D45-F935-4BA7-A8D3-61194B2B034A}" type="slidenum">
              <a:rPr lang="ru-RU" altLang="en-US" sz="1400">
                <a:solidFill>
                  <a:srgbClr val="FFFFFF">
                    <a:lumMod val="50000"/>
                  </a:srgbClr>
                </a:solidFill>
                <a:latin typeface="Arial"/>
              </a:rPr>
              <a:pPr lvl="0">
                <a:defRPr/>
              </a:pPr>
              <a:t>20</a:t>
            </a:fld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«АлаичЪ и Ко».</a:t>
            </a:r>
          </a:p>
          <a:p>
            <a:pPr lvl="0">
              <a:defRPr/>
            </a:pPr>
            <a:r>
              <a:rPr lang="en-US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</a:p>
        </p:txBody>
      </p:sp>
    </p:spTree>
    <p:extLst>
      <p:ext uri="{BB962C8B-B14F-4D97-AF65-F5344CB8AC3E}">
        <p14:creationId xmlns:p14="http://schemas.microsoft.com/office/powerpoint/2010/main" val="53119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908720"/>
            <a:ext cx="8503920" cy="5326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62955"/>
          </a:xfrm>
        </p:spPr>
        <p:txBody>
          <a:bodyPr/>
          <a:lstStyle/>
          <a:p>
            <a:r>
              <a:rPr lang="ru-RU" sz="3000" dirty="0" smtClean="0">
                <a:latin typeface="+mn-lt"/>
              </a:rPr>
              <a:t>Отношение исходящих к входящим ссылкам</a:t>
            </a:r>
            <a:endParaRPr lang="ru-RU" sz="3000" dirty="0">
              <a:latin typeface="+mn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3BBA7D45-F935-4BA7-A8D3-61194B2B034A}" type="slidenum">
              <a:rPr lang="ru-RU" altLang="en-US" sz="1400">
                <a:solidFill>
                  <a:srgbClr val="FFFFFF">
                    <a:lumMod val="50000"/>
                  </a:srgbClr>
                </a:solidFill>
                <a:latin typeface="Arial"/>
              </a:rPr>
              <a:pPr lvl="0">
                <a:defRPr/>
              </a:pPr>
              <a:t>21</a:t>
            </a:fld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«АлаичЪ и Ко».</a:t>
            </a:r>
          </a:p>
          <a:p>
            <a:pPr lvl="0">
              <a:defRPr/>
            </a:pPr>
            <a:r>
              <a:rPr lang="en-US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79712" y="1157785"/>
            <a:ext cx="6840760" cy="119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ru-RU" sz="1700" dirty="0" smtClean="0"/>
              <a:t>По горизонтали – кратность в разнице:</a:t>
            </a:r>
          </a:p>
          <a:p>
            <a:pPr>
              <a:lnSpc>
                <a:spcPct val="140000"/>
              </a:lnSpc>
            </a:pPr>
            <a:r>
              <a:rPr lang="ru-RU" sz="1700" dirty="0"/>
              <a:t>1</a:t>
            </a:r>
            <a:r>
              <a:rPr lang="ru-RU" sz="1700" dirty="0" smtClean="0"/>
              <a:t> – сайты, </a:t>
            </a:r>
            <a:r>
              <a:rPr lang="ru-RU" sz="1700" dirty="0"/>
              <a:t>у которых исходящих в 100 раз меньше, </a:t>
            </a:r>
            <a:r>
              <a:rPr lang="ru-RU" sz="1700" dirty="0" smtClean="0"/>
              <a:t>чем входящих</a:t>
            </a:r>
          </a:p>
          <a:p>
            <a:pPr>
              <a:lnSpc>
                <a:spcPct val="140000"/>
              </a:lnSpc>
            </a:pPr>
            <a:r>
              <a:rPr lang="ru-RU" sz="1700" dirty="0" smtClean="0"/>
              <a:t>100 – сайты, где число </a:t>
            </a:r>
            <a:r>
              <a:rPr lang="ru-RU" sz="1700" dirty="0"/>
              <a:t>исходящих и входящих почти </a:t>
            </a:r>
            <a:r>
              <a:rPr lang="ru-RU" sz="1700" dirty="0" smtClean="0"/>
              <a:t>совпадает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351998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+mn-lt"/>
              </a:rPr>
              <a:t>И выяснилось…что ничего не выяснилось </a:t>
            </a:r>
            <a:r>
              <a:rPr lang="ru-RU" sz="2800" dirty="0" smtClean="0">
                <a:latin typeface="+mn-lt"/>
                <a:sym typeface="Wingdings" panose="05000000000000000000" pitchFamily="2" charset="2"/>
              </a:rPr>
              <a:t></a:t>
            </a:r>
            <a:endParaRPr lang="ru-RU" sz="2800" dirty="0"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8189"/>
          </a:xfrm>
        </p:spPr>
        <p:txBody>
          <a:bodyPr/>
          <a:lstStyle/>
          <a:p>
            <a:r>
              <a:rPr lang="ru-RU" sz="2000" dirty="0"/>
              <a:t>Внятной параметрической зависимости наложения АГС нет. Скорей всего, Яндекс просто </a:t>
            </a:r>
            <a:r>
              <a:rPr lang="ru-RU" sz="2000" dirty="0" smtClean="0"/>
              <a:t>(рандомно?) </a:t>
            </a:r>
            <a:r>
              <a:rPr lang="ru-RU" sz="2000" dirty="0"/>
              <a:t>наложил </a:t>
            </a:r>
            <a:r>
              <a:rPr lang="ru-RU" sz="2000" dirty="0" smtClean="0"/>
              <a:t>фильтр на </a:t>
            </a:r>
            <a:r>
              <a:rPr lang="ru-RU" sz="2000" dirty="0"/>
              <a:t>часть сайтов, торгующих ссылками.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dirty="0"/>
              <a:t>Данная акция носит карательный характер и никто от нее не </a:t>
            </a:r>
            <a:r>
              <a:rPr lang="ru-RU" sz="2000" dirty="0" smtClean="0"/>
              <a:t>защищен.</a:t>
            </a:r>
            <a:br>
              <a:rPr lang="ru-RU" sz="2000" dirty="0" smtClean="0"/>
            </a:br>
            <a:r>
              <a:rPr lang="ru-RU" sz="2000" dirty="0" smtClean="0"/>
              <a:t>Процент </a:t>
            </a:r>
            <a:r>
              <a:rPr lang="ru-RU" sz="2000" dirty="0"/>
              <a:t>доноров под АГС </a:t>
            </a:r>
            <a:r>
              <a:rPr lang="ru-RU" sz="2000" dirty="0" smtClean="0"/>
              <a:t>в биржах как будто намекает</a:t>
            </a:r>
            <a:r>
              <a:rPr lang="ru-RU" sz="2000" dirty="0"/>
              <a:t>, что </a:t>
            </a:r>
            <a:r>
              <a:rPr lang="ru-RU" sz="2000" dirty="0" smtClean="0"/>
              <a:t>Яндекс взял </a:t>
            </a:r>
            <a:r>
              <a:rPr lang="ru-RU" sz="2000" dirty="0"/>
              <a:t>и </a:t>
            </a:r>
            <a:r>
              <a:rPr lang="ru-RU" sz="2000" dirty="0" smtClean="0"/>
              <a:t>наказал каждого </a:t>
            </a:r>
            <a:r>
              <a:rPr lang="ru-RU" sz="2000" dirty="0"/>
              <a:t>пятого.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dirty="0"/>
              <a:t>Т.е. вебмастеру </a:t>
            </a:r>
            <a:r>
              <a:rPr lang="ru-RU" sz="2000" dirty="0" smtClean="0"/>
              <a:t>защититься </a:t>
            </a:r>
            <a:r>
              <a:rPr lang="ru-RU" sz="2000" dirty="0"/>
              <a:t>от АГС </a:t>
            </a:r>
            <a:r>
              <a:rPr lang="ru-RU" sz="2000" dirty="0" smtClean="0"/>
              <a:t>по очевидным параметрам, которые парсятся, нельзя.</a:t>
            </a:r>
            <a:br>
              <a:rPr lang="ru-RU" sz="2000" dirty="0" smtClean="0"/>
            </a:br>
            <a:r>
              <a:rPr lang="ru-RU" sz="2000" dirty="0" smtClean="0"/>
              <a:t>Если </a:t>
            </a:r>
            <a:r>
              <a:rPr lang="ru-RU" sz="2000" dirty="0"/>
              <a:t>и есть какие-то рекомендации для продолжения торговли ссылками, то они за рамками исследования.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3BBA7D45-F935-4BA7-A8D3-61194B2B034A}" type="slidenum">
              <a:rPr lang="ru-RU" altLang="en-US" sz="1400">
                <a:solidFill>
                  <a:srgbClr val="FFFFFF">
                    <a:lumMod val="50000"/>
                  </a:srgbClr>
                </a:solidFill>
                <a:latin typeface="Arial"/>
              </a:rPr>
              <a:pPr lvl="0">
                <a:defRPr/>
              </a:pPr>
              <a:t>22</a:t>
            </a:fld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«АлаичЪ и Ко».</a:t>
            </a:r>
          </a:p>
          <a:p>
            <a:pPr lvl="0">
              <a:defRPr/>
            </a:pPr>
            <a:r>
              <a:rPr lang="en-US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</a:p>
        </p:txBody>
      </p:sp>
    </p:spTree>
    <p:extLst>
      <p:ext uri="{BB962C8B-B14F-4D97-AF65-F5344CB8AC3E}">
        <p14:creationId xmlns:p14="http://schemas.microsoft.com/office/powerpoint/2010/main" val="55543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+mn-lt"/>
              </a:rPr>
              <a:t>Сводная статистика бирж ссылок за 90 дней </a:t>
            </a:r>
            <a:endParaRPr lang="ru-RU" sz="2800" dirty="0">
              <a:latin typeface="+mn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3BBA7D45-F935-4BA7-A8D3-61194B2B034A}" type="slidenum">
              <a:rPr lang="ru-RU" altLang="en-US" sz="1400">
                <a:solidFill>
                  <a:srgbClr val="FFFFFF">
                    <a:lumMod val="50000"/>
                  </a:srgbClr>
                </a:solidFill>
                <a:latin typeface="Arial"/>
              </a:rPr>
              <a:pPr lvl="0">
                <a:defRPr/>
              </a:pPr>
              <a:t>23</a:t>
            </a:fld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«АлаичЪ и Ко».</a:t>
            </a:r>
          </a:p>
          <a:p>
            <a:pPr lvl="0">
              <a:defRPr/>
            </a:pPr>
            <a:r>
              <a:rPr lang="en-US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988840"/>
            <a:ext cx="5870149" cy="4104456"/>
          </a:xfrm>
          <a:prstGeom prst="rect">
            <a:avLst/>
          </a:prstGeom>
        </p:spPr>
      </p:pic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50197"/>
          </a:xfrm>
        </p:spPr>
        <p:txBody>
          <a:bodyPr/>
          <a:lstStyle/>
          <a:p>
            <a:r>
              <a:rPr lang="ru-RU" sz="2800" dirty="0" smtClean="0"/>
              <a:t>бОльшая часть ссылок под АГС в биржах случилась после 8 сентября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0517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62955"/>
          </a:xfrm>
        </p:spPr>
        <p:txBody>
          <a:bodyPr/>
          <a:lstStyle/>
          <a:p>
            <a:r>
              <a:rPr lang="ru-RU" sz="2800" dirty="0" smtClean="0">
                <a:latin typeface="+mn-lt"/>
              </a:rPr>
              <a:t>Минутка боли… ТОП-1 рейтинга </a:t>
            </a:r>
            <a:r>
              <a:rPr lang="en-US" sz="2800" dirty="0" err="1" smtClean="0">
                <a:latin typeface="+mn-lt"/>
              </a:rPr>
              <a:t>topsape</a:t>
            </a:r>
            <a:endParaRPr lang="ru-RU" sz="2800" dirty="0">
              <a:latin typeface="+mn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3BBA7D45-F935-4BA7-A8D3-61194B2B034A}" type="slidenum">
              <a:rPr lang="ru-RU" altLang="en-US" sz="1400">
                <a:solidFill>
                  <a:srgbClr val="FFFFFF">
                    <a:lumMod val="50000"/>
                  </a:srgbClr>
                </a:solidFill>
                <a:latin typeface="Arial"/>
              </a:rPr>
              <a:pPr lvl="0">
                <a:defRPr/>
              </a:pPr>
              <a:t>24</a:t>
            </a:fld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056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Дневной доход в </a:t>
            </a:r>
            <a:r>
              <a:rPr lang="en-US" sz="2000" dirty="0" err="1" smtClean="0"/>
              <a:t>sape</a:t>
            </a:r>
            <a:r>
              <a:rPr lang="ru-RU" sz="2000" dirty="0" smtClean="0"/>
              <a:t>: 8700 </a:t>
            </a:r>
            <a:r>
              <a:rPr lang="en-US" sz="2000" dirty="0" smtClean="0"/>
              <a:t>&gt;&gt; 4300 </a:t>
            </a:r>
            <a:r>
              <a:rPr lang="en-US" sz="2000" dirty="0"/>
              <a:t>/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-</a:t>
            </a:r>
            <a:r>
              <a:rPr lang="ru-RU" sz="2000" dirty="0" smtClean="0">
                <a:solidFill>
                  <a:srgbClr val="FF0000"/>
                </a:solidFill>
              </a:rPr>
              <a:t>3400р./день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за 6 мес.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1512" y="1556792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«АлаичЪ и Ко».</a:t>
            </a:r>
          </a:p>
          <a:p>
            <a:pPr lvl="0">
              <a:defRPr/>
            </a:pPr>
            <a:r>
              <a:rPr lang="en-US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</a:p>
        </p:txBody>
      </p:sp>
    </p:spTree>
    <p:extLst>
      <p:ext uri="{BB962C8B-B14F-4D97-AF65-F5344CB8AC3E}">
        <p14:creationId xmlns:p14="http://schemas.microsoft.com/office/powerpoint/2010/main" val="360172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62955"/>
          </a:xfrm>
        </p:spPr>
        <p:txBody>
          <a:bodyPr/>
          <a:lstStyle/>
          <a:p>
            <a:r>
              <a:rPr lang="ru-RU" sz="2800" dirty="0" smtClean="0">
                <a:latin typeface="+mn-lt"/>
              </a:rPr>
              <a:t>ТОП-2 рейтинга </a:t>
            </a:r>
            <a:r>
              <a:rPr lang="en-US" sz="2800" dirty="0" err="1" smtClean="0">
                <a:latin typeface="+mn-lt"/>
              </a:rPr>
              <a:t>topsape</a:t>
            </a:r>
            <a:endParaRPr lang="ru-RU" sz="2800" dirty="0">
              <a:latin typeface="+mn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3BBA7D45-F935-4BA7-A8D3-61194B2B034A}" type="slidenum">
              <a:rPr lang="ru-RU" altLang="en-US" sz="1400">
                <a:solidFill>
                  <a:srgbClr val="FFFFFF">
                    <a:lumMod val="50000"/>
                  </a:srgbClr>
                </a:solidFill>
                <a:latin typeface="Arial"/>
              </a:rPr>
              <a:pPr lvl="0">
                <a:defRPr/>
              </a:pPr>
              <a:t>25</a:t>
            </a:fld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056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Дневной доход в </a:t>
            </a:r>
            <a:r>
              <a:rPr lang="en-US" sz="2000" dirty="0" err="1" smtClean="0"/>
              <a:t>sape</a:t>
            </a:r>
            <a:r>
              <a:rPr lang="ru-RU" sz="2000" dirty="0" smtClean="0"/>
              <a:t>: 13800 </a:t>
            </a:r>
            <a:r>
              <a:rPr lang="en-US" sz="2000" dirty="0" smtClean="0"/>
              <a:t>&gt;&gt; 4</a:t>
            </a:r>
            <a:r>
              <a:rPr lang="ru-RU" sz="2000" dirty="0" smtClean="0"/>
              <a:t>5</a:t>
            </a:r>
            <a:r>
              <a:rPr lang="en-US" sz="2000" dirty="0" smtClean="0"/>
              <a:t>00 </a:t>
            </a:r>
            <a:r>
              <a:rPr lang="en-US" sz="2000" dirty="0"/>
              <a:t>/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-</a:t>
            </a:r>
            <a:r>
              <a:rPr lang="ru-RU" sz="2000" dirty="0" smtClean="0">
                <a:solidFill>
                  <a:srgbClr val="FF0000"/>
                </a:solidFill>
              </a:rPr>
              <a:t>9300р./день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за 6 мес.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1512" y="1556792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«АлаичЪ и Ко».</a:t>
            </a:r>
          </a:p>
          <a:p>
            <a:pPr lvl="0">
              <a:defRPr/>
            </a:pPr>
            <a:r>
              <a:rPr lang="en-US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</a:p>
        </p:txBody>
      </p:sp>
    </p:spTree>
    <p:extLst>
      <p:ext uri="{BB962C8B-B14F-4D97-AF65-F5344CB8AC3E}">
        <p14:creationId xmlns:p14="http://schemas.microsoft.com/office/powerpoint/2010/main" val="194446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62955"/>
          </a:xfrm>
        </p:spPr>
        <p:txBody>
          <a:bodyPr/>
          <a:lstStyle/>
          <a:p>
            <a:r>
              <a:rPr lang="ru-RU" sz="2800" dirty="0" smtClean="0">
                <a:latin typeface="+mn-lt"/>
              </a:rPr>
              <a:t>ТОП-3 рейтинга </a:t>
            </a:r>
            <a:r>
              <a:rPr lang="en-US" sz="2800" dirty="0" err="1" smtClean="0">
                <a:latin typeface="+mn-lt"/>
              </a:rPr>
              <a:t>topsape</a:t>
            </a:r>
            <a:endParaRPr lang="ru-RU" sz="2800" dirty="0">
              <a:latin typeface="+mn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3BBA7D45-F935-4BA7-A8D3-61194B2B034A}" type="slidenum">
              <a:rPr lang="ru-RU" altLang="en-US" sz="1400">
                <a:solidFill>
                  <a:srgbClr val="FFFFFF">
                    <a:lumMod val="50000"/>
                  </a:srgbClr>
                </a:solidFill>
                <a:latin typeface="Arial"/>
              </a:rPr>
              <a:pPr lvl="0">
                <a:defRPr/>
              </a:pPr>
              <a:t>26</a:t>
            </a:fld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056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Дневной доход в </a:t>
            </a:r>
            <a:r>
              <a:rPr lang="en-US" sz="2000" dirty="0" err="1" smtClean="0"/>
              <a:t>sape</a:t>
            </a:r>
            <a:r>
              <a:rPr lang="ru-RU" sz="2000" dirty="0" smtClean="0"/>
              <a:t>: 4200 </a:t>
            </a:r>
            <a:r>
              <a:rPr lang="en-US" sz="2000" dirty="0" smtClean="0"/>
              <a:t>&gt;&gt; </a:t>
            </a:r>
            <a:r>
              <a:rPr lang="ru-RU" sz="2000" dirty="0"/>
              <a:t>2</a:t>
            </a:r>
            <a:r>
              <a:rPr lang="ru-RU" sz="2000" dirty="0" smtClean="0"/>
              <a:t>5</a:t>
            </a:r>
            <a:r>
              <a:rPr lang="en-US" sz="2000" dirty="0" smtClean="0"/>
              <a:t>00 </a:t>
            </a:r>
            <a:r>
              <a:rPr lang="en-US" sz="2000" dirty="0"/>
              <a:t>/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-</a:t>
            </a:r>
            <a:r>
              <a:rPr lang="ru-RU" sz="2000" dirty="0" smtClean="0">
                <a:solidFill>
                  <a:srgbClr val="FF0000"/>
                </a:solidFill>
              </a:rPr>
              <a:t>1700р./день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за 5 мес.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1512" y="1556792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«АлаичЪ и Ко».</a:t>
            </a:r>
          </a:p>
          <a:p>
            <a:pPr lvl="0">
              <a:defRPr/>
            </a:pPr>
            <a:r>
              <a:rPr lang="en-US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</a:p>
        </p:txBody>
      </p:sp>
    </p:spTree>
    <p:extLst>
      <p:ext uri="{BB962C8B-B14F-4D97-AF65-F5344CB8AC3E}">
        <p14:creationId xmlns:p14="http://schemas.microsoft.com/office/powerpoint/2010/main" val="144417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62955"/>
          </a:xfrm>
        </p:spPr>
        <p:txBody>
          <a:bodyPr/>
          <a:lstStyle/>
          <a:p>
            <a:r>
              <a:rPr lang="ru-RU" sz="2800" dirty="0" smtClean="0">
                <a:latin typeface="+mn-lt"/>
              </a:rPr>
              <a:t>ТОП-13 рейтинга </a:t>
            </a:r>
            <a:r>
              <a:rPr lang="en-US" sz="2800" dirty="0" err="1" smtClean="0">
                <a:latin typeface="+mn-lt"/>
              </a:rPr>
              <a:t>topsape</a:t>
            </a:r>
            <a:endParaRPr lang="ru-RU" sz="2800" dirty="0">
              <a:latin typeface="+mn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3BBA7D45-F935-4BA7-A8D3-61194B2B034A}" type="slidenum">
              <a:rPr lang="ru-RU" altLang="en-US" sz="1400">
                <a:solidFill>
                  <a:srgbClr val="FFFFFF">
                    <a:lumMod val="50000"/>
                  </a:srgbClr>
                </a:solidFill>
                <a:latin typeface="Arial"/>
              </a:rPr>
              <a:pPr lvl="0">
                <a:defRPr/>
              </a:pPr>
              <a:t>27</a:t>
            </a:fld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056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Дневной доход в </a:t>
            </a:r>
            <a:r>
              <a:rPr lang="en-US" sz="2000" dirty="0" err="1" smtClean="0"/>
              <a:t>sape</a:t>
            </a:r>
            <a:r>
              <a:rPr lang="ru-RU" sz="2000" dirty="0" smtClean="0"/>
              <a:t>: 2600 </a:t>
            </a:r>
            <a:r>
              <a:rPr lang="en-US" sz="2000" dirty="0" smtClean="0"/>
              <a:t>&gt;&gt; </a:t>
            </a:r>
            <a:r>
              <a:rPr lang="ru-RU" sz="2000" dirty="0" smtClean="0"/>
              <a:t>10</a:t>
            </a:r>
            <a:r>
              <a:rPr lang="en-US" sz="2000" dirty="0" smtClean="0"/>
              <a:t>00 </a:t>
            </a:r>
            <a:r>
              <a:rPr lang="en-US" sz="2000" dirty="0"/>
              <a:t>/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-</a:t>
            </a:r>
            <a:r>
              <a:rPr lang="ru-RU" sz="2000" dirty="0" smtClean="0">
                <a:solidFill>
                  <a:srgbClr val="FF0000"/>
                </a:solidFill>
              </a:rPr>
              <a:t>1600р./день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за 6 мес.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1512" y="1556792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«АлаичЪ и Ко».</a:t>
            </a:r>
          </a:p>
          <a:p>
            <a:pPr lvl="0">
              <a:defRPr/>
            </a:pPr>
            <a:r>
              <a:rPr lang="en-US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</a:p>
        </p:txBody>
      </p:sp>
    </p:spTree>
    <p:extLst>
      <p:ext uri="{BB962C8B-B14F-4D97-AF65-F5344CB8AC3E}">
        <p14:creationId xmlns:p14="http://schemas.microsoft.com/office/powerpoint/2010/main" val="219293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+mn-lt"/>
              </a:rPr>
              <a:t>Вебмастерам: Как </a:t>
            </a:r>
            <a:r>
              <a:rPr lang="ru-RU" sz="2800" dirty="0">
                <a:latin typeface="+mn-lt"/>
              </a:rPr>
              <a:t>вывести сайт из-под </a:t>
            </a:r>
            <a:r>
              <a:rPr lang="ru-RU" sz="2800" dirty="0" smtClean="0">
                <a:latin typeface="+mn-lt"/>
              </a:rPr>
              <a:t>АГС?</a:t>
            </a:r>
            <a:endParaRPr lang="ru-RU" sz="2800" dirty="0"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8189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Цитата Яндекса про новый АГС:</a:t>
            </a:r>
          </a:p>
          <a:p>
            <a:pPr marL="0" indent="0">
              <a:buNone/>
            </a:pPr>
            <a:r>
              <a:rPr lang="ru-RU" sz="2000" i="1" dirty="0" smtClean="0"/>
              <a:t>«</a:t>
            </a:r>
            <a:r>
              <a:rPr lang="ru-RU" sz="2000" i="1" dirty="0"/>
              <a:t>Для снятия ограничений в ранжировании достаточно отказаться от размещения SEO-ссылок». </a:t>
            </a:r>
            <a:r>
              <a:rPr lang="ru-RU" sz="2000" dirty="0" smtClean="0"/>
              <a:t>©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>Цитата Яндекса про </a:t>
            </a:r>
            <a:r>
              <a:rPr lang="ru-RU" sz="2000" dirty="0" smtClean="0"/>
              <a:t>Минусинск:</a:t>
            </a:r>
            <a:endParaRPr lang="ru-RU" sz="2000" dirty="0"/>
          </a:p>
          <a:p>
            <a:pPr marL="0" indent="0">
              <a:buNone/>
            </a:pPr>
            <a:r>
              <a:rPr lang="ru-RU" sz="2000" i="1" dirty="0" smtClean="0"/>
              <a:t>«</a:t>
            </a:r>
            <a:r>
              <a:rPr lang="ru-RU" sz="2000" i="1" dirty="0"/>
              <a:t>Отказ от использования SEO-ссылок устранит риск ограничений в ранжировании». </a:t>
            </a:r>
            <a:r>
              <a:rPr lang="ru-RU" sz="2000" dirty="0" smtClean="0"/>
              <a:t>©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Или же для совсем дотошных (и без каких-либо гарантий):</a:t>
            </a:r>
            <a:endParaRPr lang="ru-RU" sz="2000" dirty="0"/>
          </a:p>
          <a:p>
            <a:r>
              <a:rPr lang="ru-RU" sz="2000" dirty="0" smtClean="0"/>
              <a:t>Кол-во </a:t>
            </a:r>
            <a:r>
              <a:rPr lang="ru-RU" sz="2000" dirty="0"/>
              <a:t>исходящих лучше держать в </a:t>
            </a:r>
            <a:r>
              <a:rPr lang="ru-RU" sz="2000" dirty="0" smtClean="0"/>
              <a:t>пределах </a:t>
            </a:r>
            <a:r>
              <a:rPr lang="ru-RU" sz="2000" dirty="0"/>
              <a:t>250 ссылок (при таком </a:t>
            </a:r>
            <a:r>
              <a:rPr lang="ru-RU" sz="2000" dirty="0" smtClean="0"/>
              <a:t>количестве проще вообще </a:t>
            </a:r>
            <a:r>
              <a:rPr lang="ru-RU" sz="2000" dirty="0"/>
              <a:t>отказаться от продажи </a:t>
            </a:r>
            <a:r>
              <a:rPr lang="ru-RU" sz="2000" dirty="0" smtClean="0"/>
              <a:t>ссылок)</a:t>
            </a:r>
          </a:p>
          <a:p>
            <a:r>
              <a:rPr lang="ru-RU" sz="2000" dirty="0" smtClean="0"/>
              <a:t>Отношение </a:t>
            </a:r>
            <a:r>
              <a:rPr lang="ru-RU" sz="2000" dirty="0"/>
              <a:t>исходящих к входящим не должно превышать </a:t>
            </a:r>
            <a:r>
              <a:rPr lang="ru-RU" sz="2000" dirty="0" smtClean="0"/>
              <a:t>1 к 1.</a:t>
            </a:r>
          </a:p>
          <a:p>
            <a:r>
              <a:rPr lang="ru-RU" sz="2000" dirty="0"/>
              <a:t>На одну </a:t>
            </a:r>
            <a:r>
              <a:rPr lang="ru-RU" sz="2000" dirty="0" smtClean="0"/>
              <a:t>исходящую </a:t>
            </a:r>
            <a:r>
              <a:rPr lang="ru-RU" sz="2000" dirty="0"/>
              <a:t>ссылку от 20 и выше страниц в индексе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3BBA7D45-F935-4BA7-A8D3-61194B2B034A}" type="slidenum">
              <a:rPr lang="ru-RU" altLang="en-US" sz="1400">
                <a:solidFill>
                  <a:srgbClr val="FFFFFF">
                    <a:lumMod val="50000"/>
                  </a:srgbClr>
                </a:solidFill>
                <a:latin typeface="Arial"/>
              </a:rPr>
              <a:pPr lvl="0">
                <a:defRPr/>
              </a:pPr>
              <a:t>28</a:t>
            </a:fld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«АлаичЪ и Ко».</a:t>
            </a:r>
          </a:p>
          <a:p>
            <a:pPr lvl="0">
              <a:defRPr/>
            </a:pPr>
            <a:r>
              <a:rPr lang="en-US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</a:p>
        </p:txBody>
      </p:sp>
    </p:spTree>
    <p:extLst>
      <p:ext uri="{BB962C8B-B14F-4D97-AF65-F5344CB8AC3E}">
        <p14:creationId xmlns:p14="http://schemas.microsoft.com/office/powerpoint/2010/main" val="390331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166" y="2060848"/>
            <a:ext cx="5552138" cy="3741495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+mn-lt"/>
              </a:rPr>
              <a:t>Вебмастерам: Как заработать на АГС?</a:t>
            </a:r>
            <a:endParaRPr lang="ru-RU" sz="2800" dirty="0"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4392488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1. Сперва зарабатываем максимум на размещении ссылок</a:t>
            </a:r>
          </a:p>
          <a:p>
            <a:pPr marL="0" indent="0">
              <a:buNone/>
            </a:pPr>
            <a:r>
              <a:rPr lang="ru-RU" sz="2000" dirty="0" smtClean="0"/>
              <a:t>2. Потом еще 15% от заработанных денег на снятии ссылок</a:t>
            </a:r>
          </a:p>
          <a:p>
            <a:pPr marL="0" indent="0">
              <a:buNone/>
            </a:pPr>
            <a:r>
              <a:rPr lang="ru-RU" sz="2000" dirty="0" smtClean="0"/>
              <a:t>3. После снятия ссылок выходим из-под АГС? Пора на второй круг!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dirty="0" smtClean="0"/>
              <a:t>Только Пссс… Я вам ничего не говорил </a:t>
            </a:r>
            <a:r>
              <a:rPr lang="ru-RU" sz="2800" dirty="0" smtClean="0">
                <a:sym typeface="Wingdings" panose="05000000000000000000" pitchFamily="2" charset="2"/>
              </a:rPr>
              <a:t></a:t>
            </a:r>
            <a:r>
              <a:rPr lang="ru-RU" sz="2800" dirty="0" smtClean="0"/>
              <a:t> </a:t>
            </a:r>
            <a:endParaRPr lang="ru-RU" sz="2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3BBA7D45-F935-4BA7-A8D3-61194B2B034A}" type="slidenum">
              <a:rPr lang="ru-RU" altLang="en-US" sz="1400">
                <a:solidFill>
                  <a:srgbClr val="FFFFFF">
                    <a:lumMod val="50000"/>
                  </a:srgbClr>
                </a:solidFill>
                <a:latin typeface="Arial"/>
              </a:rPr>
              <a:pPr lvl="0">
                <a:defRPr/>
              </a:pPr>
              <a:t>29</a:t>
            </a:fld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«АлаичЪ и Ко».</a:t>
            </a:r>
          </a:p>
          <a:p>
            <a:pPr lvl="0">
              <a:defRPr/>
            </a:pPr>
            <a:r>
              <a:rPr lang="en-US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</a:p>
        </p:txBody>
      </p:sp>
    </p:spTree>
    <p:extLst>
      <p:ext uri="{BB962C8B-B14F-4D97-AF65-F5344CB8AC3E}">
        <p14:creationId xmlns:p14="http://schemas.microsoft.com/office/powerpoint/2010/main" val="202902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О чем поговорим сегодня:</a:t>
            </a:r>
            <a:endParaRPr lang="ru-RU" dirty="0"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Масштаб трагедии</a:t>
            </a:r>
          </a:p>
          <a:p>
            <a:r>
              <a:rPr lang="ru-RU" sz="2800" dirty="0"/>
              <a:t>Типичный профиль зафильтрованного сайта</a:t>
            </a:r>
          </a:p>
          <a:p>
            <a:r>
              <a:rPr lang="ru-RU" sz="2800" dirty="0"/>
              <a:t>Отличия нового АГС-- от фильтра АГС-40</a:t>
            </a:r>
          </a:p>
          <a:p>
            <a:r>
              <a:rPr lang="ru-RU" sz="2800" dirty="0"/>
              <a:t>АГС – продолжение Минусинска?</a:t>
            </a:r>
          </a:p>
          <a:p>
            <a:r>
              <a:rPr lang="ru-RU" sz="2800" dirty="0"/>
              <a:t>Кто пострадал больше всех?</a:t>
            </a:r>
          </a:p>
          <a:p>
            <a:r>
              <a:rPr lang="ru-RU" sz="2800" dirty="0"/>
              <a:t>Что делать вебмастерам?</a:t>
            </a:r>
          </a:p>
          <a:p>
            <a:r>
              <a:rPr lang="ru-RU" sz="2800" dirty="0"/>
              <a:t>Что делать оптимизаторам</a:t>
            </a:r>
            <a:r>
              <a:rPr lang="ru-RU" sz="2800" dirty="0" smtClean="0"/>
              <a:t>?</a:t>
            </a:r>
          </a:p>
          <a:p>
            <a:r>
              <a:rPr lang="ru-RU" sz="2800" dirty="0" smtClean="0"/>
              <a:t>Сравнение с АГС сайтами, но не из бирж</a:t>
            </a:r>
            <a:endParaRPr lang="ru-RU" sz="2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3BBA7D45-F935-4BA7-A8D3-61194B2B034A}" type="slidenum">
              <a:rPr lang="ru-RU" altLang="en-US" sz="1400">
                <a:solidFill>
                  <a:srgbClr val="FFFFFF">
                    <a:lumMod val="50000"/>
                  </a:srgbClr>
                </a:solidFill>
                <a:latin typeface="Arial"/>
              </a:rPr>
              <a:pPr lvl="0">
                <a:defRPr/>
              </a:pPr>
              <a:t>3</a:t>
            </a:fld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«АлаичЪ и Ко».</a:t>
            </a:r>
          </a:p>
          <a:p>
            <a:pPr lvl="0">
              <a:defRPr/>
            </a:pPr>
            <a:r>
              <a:rPr lang="en-US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39825"/>
          </a:xfrm>
        </p:spPr>
        <p:txBody>
          <a:bodyPr/>
          <a:lstStyle/>
          <a:p>
            <a:r>
              <a:rPr lang="ru-RU" sz="2400" dirty="0" smtClean="0">
                <a:latin typeface="+mn-lt"/>
              </a:rPr>
              <a:t>Оптимизаторам: </a:t>
            </a:r>
            <a:r>
              <a:rPr lang="ru-RU" sz="2400" dirty="0">
                <a:latin typeface="+mn-lt"/>
              </a:rPr>
              <a:t>Рекомендации при покупке </a:t>
            </a:r>
            <a:r>
              <a:rPr lang="ru-RU" sz="2400" dirty="0" smtClean="0">
                <a:latin typeface="+mn-lt"/>
              </a:rPr>
              <a:t>ссылок</a:t>
            </a:r>
            <a:endParaRPr lang="ru-RU" sz="2400" dirty="0"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8189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Обратите </a:t>
            </a:r>
            <a:r>
              <a:rPr lang="ru-RU" sz="2000" dirty="0"/>
              <a:t>внимание на наименее популярные сайты:</a:t>
            </a:r>
          </a:p>
          <a:p>
            <a:r>
              <a:rPr lang="ru-RU" sz="2000" dirty="0"/>
              <a:t>Если при равной стоимости вы можете купить ссылку с сайта из ЯК и с сайта не из ЯК, предпочтите сайт не в каталоге.</a:t>
            </a:r>
          </a:p>
          <a:p>
            <a:r>
              <a:rPr lang="ru-RU" sz="2000" dirty="0"/>
              <a:t>Если при прочих равных можно купить ссылку с сайта с высокими пузомерками, предпочтите с пузомерками пониже.</a:t>
            </a:r>
          </a:p>
          <a:p>
            <a:r>
              <a:rPr lang="ru-RU" sz="2000" dirty="0"/>
              <a:t>Обратите внимание на сайты с ценами сильно выше </a:t>
            </a:r>
            <a:r>
              <a:rPr lang="ru-RU" sz="2000" dirty="0" smtClean="0"/>
              <a:t>средней.</a:t>
            </a:r>
            <a:br>
              <a:rPr lang="ru-RU" sz="2000" dirty="0" smtClean="0"/>
            </a:br>
            <a:endParaRPr lang="ru-RU" sz="2000" dirty="0"/>
          </a:p>
          <a:p>
            <a:pPr marL="0" indent="0">
              <a:buNone/>
            </a:pPr>
            <a:r>
              <a:rPr lang="ru-RU" sz="2000" dirty="0"/>
              <a:t>На таких сайтах ссылки покупают </a:t>
            </a:r>
            <a:r>
              <a:rPr lang="ru-RU" sz="2000" dirty="0" smtClean="0"/>
              <a:t>значительно реже. </a:t>
            </a:r>
            <a:r>
              <a:rPr lang="ru-RU" sz="2000" dirty="0"/>
              <a:t>А в этом и состоит наш </a:t>
            </a:r>
            <a:r>
              <a:rPr lang="ru-RU" sz="2000" dirty="0" smtClean="0"/>
              <a:t>интерес!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 smtClean="0"/>
              <a:t>PS</a:t>
            </a:r>
            <a:r>
              <a:rPr lang="ru-RU" sz="2000" dirty="0" smtClean="0"/>
              <a:t>.</a:t>
            </a:r>
            <a:r>
              <a:rPr lang="en-US" sz="2000" dirty="0" smtClean="0"/>
              <a:t> </a:t>
            </a:r>
            <a:r>
              <a:rPr lang="ru-RU" sz="2000" dirty="0"/>
              <a:t>Снимайте ссылки с доноров под АГС. </a:t>
            </a:r>
            <a:r>
              <a:rPr lang="ru-RU" sz="2000" dirty="0" smtClean="0"/>
              <a:t>Если купленных ссылок много, а под фильтром более 40%, то в несколько итераций.</a:t>
            </a:r>
            <a:endParaRPr lang="ru-RU" sz="2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3BBA7D45-F935-4BA7-A8D3-61194B2B034A}" type="slidenum">
              <a:rPr lang="ru-RU" altLang="en-US" sz="1400">
                <a:solidFill>
                  <a:srgbClr val="FFFFFF">
                    <a:lumMod val="50000"/>
                  </a:srgbClr>
                </a:solidFill>
                <a:latin typeface="Arial"/>
              </a:rPr>
              <a:pPr lvl="0">
                <a:defRPr/>
              </a:pPr>
              <a:t>30</a:t>
            </a:fld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«АлаичЪ и Ко».</a:t>
            </a:r>
          </a:p>
          <a:p>
            <a:pPr lvl="0">
              <a:defRPr/>
            </a:pPr>
            <a:r>
              <a:rPr lang="en-US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</a:p>
        </p:txBody>
      </p:sp>
    </p:spTree>
    <p:extLst>
      <p:ext uri="{BB962C8B-B14F-4D97-AF65-F5344CB8AC3E}">
        <p14:creationId xmlns:p14="http://schemas.microsoft.com/office/powerpoint/2010/main" val="212078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62955"/>
          </a:xfrm>
        </p:spPr>
        <p:txBody>
          <a:bodyPr/>
          <a:lstStyle/>
          <a:p>
            <a:r>
              <a:rPr lang="ru-RU" sz="2700" dirty="0" smtClean="0">
                <a:latin typeface="+mn-lt"/>
              </a:rPr>
              <a:t>А сайты под АГС, но не из бирж ссылок как там?</a:t>
            </a:r>
            <a:endParaRPr lang="ru-RU" sz="2700" dirty="0">
              <a:latin typeface="+mn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3BBA7D45-F935-4BA7-A8D3-61194B2B034A}" type="slidenum">
              <a:rPr lang="ru-RU" altLang="en-US" sz="1400">
                <a:solidFill>
                  <a:srgbClr val="FFFFFF">
                    <a:lumMod val="50000"/>
                  </a:srgbClr>
                </a:solidFill>
                <a:latin typeface="Arial"/>
              </a:rPr>
              <a:pPr lvl="0">
                <a:defRPr/>
              </a:pPr>
              <a:t>31</a:t>
            </a:fld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2568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Кол-во сайтов после новой волны практически не изменилось.</a:t>
            </a:r>
          </a:p>
          <a:p>
            <a:pPr marL="0" indent="0">
              <a:buNone/>
            </a:pPr>
            <a:r>
              <a:rPr lang="ru-RU" sz="2000" dirty="0" smtClean="0"/>
              <a:t>По </a:t>
            </a:r>
            <a:r>
              <a:rPr lang="ru-RU" sz="2000" dirty="0" smtClean="0"/>
              <a:t>большей части – реально ГС. </a:t>
            </a:r>
            <a:r>
              <a:rPr lang="ru-RU" sz="2000" dirty="0" smtClean="0"/>
              <a:t>Получили </a:t>
            </a:r>
            <a:r>
              <a:rPr lang="ru-RU" sz="2000" dirty="0" smtClean="0"/>
              <a:t>АГС не за ссылки, и на них старая версия АГС-40</a:t>
            </a:r>
            <a:r>
              <a:rPr lang="ru-RU" sz="2000" dirty="0" smtClean="0"/>
              <a:t>.</a:t>
            </a:r>
            <a:endParaRPr lang="ru-RU" sz="2000" dirty="0" smtClean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«АлаичЪ и Ко».</a:t>
            </a:r>
          </a:p>
          <a:p>
            <a:pPr lvl="0">
              <a:defRPr/>
            </a:pPr>
            <a:r>
              <a:rPr lang="en-US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132857"/>
            <a:ext cx="5277926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43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О чем мы говорили сегодня:</a:t>
            </a:r>
            <a:endParaRPr lang="ru-RU" dirty="0"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Масштаб трагедии</a:t>
            </a:r>
          </a:p>
          <a:p>
            <a:r>
              <a:rPr lang="ru-RU" sz="2800" dirty="0"/>
              <a:t>Типичный профиль зафильтрованного сайта</a:t>
            </a:r>
          </a:p>
          <a:p>
            <a:r>
              <a:rPr lang="ru-RU" sz="2800" dirty="0"/>
              <a:t>Отличия нового АГС-- от фильтра АГС-40</a:t>
            </a:r>
          </a:p>
          <a:p>
            <a:r>
              <a:rPr lang="ru-RU" sz="2800" dirty="0"/>
              <a:t>АГС – продолжение Минусинска?</a:t>
            </a:r>
          </a:p>
          <a:p>
            <a:r>
              <a:rPr lang="ru-RU" sz="2800" dirty="0"/>
              <a:t>Кто пострадал больше всех?</a:t>
            </a:r>
          </a:p>
          <a:p>
            <a:r>
              <a:rPr lang="ru-RU" sz="2800" dirty="0"/>
              <a:t>Что делать вебмастерам?</a:t>
            </a:r>
          </a:p>
          <a:p>
            <a:r>
              <a:rPr lang="ru-RU" sz="2800" dirty="0"/>
              <a:t>Что делать оптимизаторам?</a:t>
            </a:r>
          </a:p>
          <a:p>
            <a:r>
              <a:rPr lang="ru-RU" sz="2800" dirty="0"/>
              <a:t>Сравнение с АГС сайтами, но не из бирж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3BBA7D45-F935-4BA7-A8D3-61194B2B034A}" type="slidenum">
              <a:rPr lang="ru-RU" altLang="en-US" sz="1400">
                <a:solidFill>
                  <a:srgbClr val="FFFFFF">
                    <a:lumMod val="50000"/>
                  </a:srgbClr>
                </a:solidFill>
                <a:latin typeface="Arial"/>
              </a:rPr>
              <a:pPr lvl="0">
                <a:defRPr/>
              </a:pPr>
              <a:t>32</a:t>
            </a:fld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«АлаичЪ и Ко».</a:t>
            </a:r>
          </a:p>
          <a:p>
            <a:pPr lvl="0">
              <a:defRPr/>
            </a:pPr>
            <a:r>
              <a:rPr lang="en-US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</a:p>
        </p:txBody>
      </p:sp>
    </p:spTree>
    <p:extLst>
      <p:ext uri="{BB962C8B-B14F-4D97-AF65-F5344CB8AC3E}">
        <p14:creationId xmlns:p14="http://schemas.microsoft.com/office/powerpoint/2010/main" val="32484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62955"/>
          </a:xfrm>
        </p:spPr>
        <p:txBody>
          <a:bodyPr/>
          <a:lstStyle/>
          <a:p>
            <a:r>
              <a:rPr lang="ru-RU" sz="6600" dirty="0" smtClean="0">
                <a:latin typeface="+mn-lt"/>
              </a:rPr>
              <a:t>Вопросы?</a:t>
            </a:r>
            <a:endParaRPr lang="ru-RU" sz="6600" dirty="0">
              <a:latin typeface="+mn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3BBA7D45-F935-4BA7-A8D3-61194B2B034A}" type="slidenum">
              <a:rPr lang="ru-RU" altLang="en-US" sz="1400">
                <a:solidFill>
                  <a:srgbClr val="FFFFFF">
                    <a:lumMod val="50000"/>
                  </a:srgbClr>
                </a:solidFill>
                <a:latin typeface="Arial"/>
              </a:rPr>
              <a:pPr lvl="0">
                <a:defRPr/>
              </a:pPr>
              <a:t>33</a:t>
            </a:fld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58232" y="401832"/>
            <a:ext cx="3462039" cy="5691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«АлаичЪ и Ко».</a:t>
            </a:r>
          </a:p>
          <a:p>
            <a:pPr lvl="0">
              <a:defRPr/>
            </a:pPr>
            <a:r>
              <a:rPr lang="en-US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</a:p>
        </p:txBody>
      </p:sp>
    </p:spTree>
    <p:extLst>
      <p:ext uri="{BB962C8B-B14F-4D97-AF65-F5344CB8AC3E}">
        <p14:creationId xmlns:p14="http://schemas.microsoft.com/office/powerpoint/2010/main" val="358956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62955"/>
          </a:xfrm>
        </p:spPr>
        <p:txBody>
          <a:bodyPr/>
          <a:lstStyle/>
          <a:p>
            <a:r>
              <a:rPr lang="ru-RU" sz="4400" dirty="0" smtClean="0">
                <a:latin typeface="+mn-lt"/>
              </a:rPr>
              <a:t>Спасибо за внимание, друзья!</a:t>
            </a:r>
            <a:endParaRPr lang="ru-RU" sz="4400" dirty="0">
              <a:latin typeface="+mn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3BBA7D45-F935-4BA7-A8D3-61194B2B034A}" type="slidenum">
              <a:rPr lang="ru-RU" altLang="en-US" sz="1400">
                <a:solidFill>
                  <a:srgbClr val="FFFFFF">
                    <a:lumMod val="50000"/>
                  </a:srgbClr>
                </a:solidFill>
                <a:latin typeface="Arial"/>
              </a:rPr>
              <a:pPr lvl="0">
                <a:defRPr/>
              </a:pPr>
              <a:t>34</a:t>
            </a:fld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Алаев Александр</a:t>
            </a:r>
          </a:p>
          <a:p>
            <a:pPr marL="0" indent="0" algn="ctr">
              <a:buNone/>
            </a:pPr>
            <a:r>
              <a:rPr lang="ru-RU" dirty="0" smtClean="0"/>
              <a:t>«АлаичЪ и Ко»</a:t>
            </a: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alexander@alaev.info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+7 938 415</a:t>
            </a:r>
            <a:r>
              <a:rPr lang="ru-RU" dirty="0" smtClean="0"/>
              <a:t>-</a:t>
            </a:r>
            <a:r>
              <a:rPr lang="en-US" dirty="0" smtClean="0"/>
              <a:t>70</a:t>
            </a:r>
            <a:r>
              <a:rPr lang="ru-RU" dirty="0" smtClean="0"/>
              <a:t>-</a:t>
            </a:r>
            <a:r>
              <a:rPr lang="en-US" dirty="0" smtClean="0"/>
              <a:t>30</a:t>
            </a:r>
          </a:p>
          <a:p>
            <a:pPr marL="0" indent="0" algn="ctr">
              <a:buNone/>
            </a:pPr>
            <a:r>
              <a:rPr lang="en-US" dirty="0" smtClean="0">
                <a:hlinkClick r:id="rId4"/>
              </a:rPr>
              <a:t>http://alaev.info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/>
              <a:t>г</a:t>
            </a:r>
            <a:r>
              <a:rPr lang="ru-RU" dirty="0" smtClean="0"/>
              <a:t>. Краснодар</a:t>
            </a:r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«АлаичЪ и Ко».</a:t>
            </a:r>
          </a:p>
          <a:p>
            <a:pPr lvl="0">
              <a:defRPr/>
            </a:pPr>
            <a:r>
              <a:rPr lang="en-US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</a:p>
        </p:txBody>
      </p:sp>
    </p:spTree>
    <p:extLst>
      <p:ext uri="{BB962C8B-B14F-4D97-AF65-F5344CB8AC3E}">
        <p14:creationId xmlns:p14="http://schemas.microsoft.com/office/powerpoint/2010/main" val="156764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422995"/>
          </a:xfrm>
        </p:spPr>
        <p:txBody>
          <a:bodyPr/>
          <a:lstStyle/>
          <a:p>
            <a:r>
              <a:rPr lang="ru-RU" sz="3200" dirty="0">
                <a:latin typeface="+mn-lt"/>
              </a:rPr>
              <a:t>Сайты, продающие ссылки, будут понижены в результатах поиска (АГС--)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3BBA7D45-F935-4BA7-A8D3-61194B2B034A}" type="slidenum">
              <a:rPr lang="ru-RU" altLang="en-US" sz="1400">
                <a:solidFill>
                  <a:srgbClr val="FFFFFF">
                    <a:lumMod val="50000"/>
                  </a:srgbClr>
                </a:solidFill>
                <a:latin typeface="Arial"/>
              </a:rPr>
              <a:pPr lvl="0">
                <a:defRPr/>
              </a:pPr>
              <a:t>4</a:t>
            </a:fld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6101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8 сентября </a:t>
            </a:r>
            <a:r>
              <a:rPr lang="ru-RU" sz="2400" dirty="0" smtClean="0"/>
              <a:t>2015</a:t>
            </a:r>
          </a:p>
          <a:p>
            <a:pPr marL="0" indent="0">
              <a:buNone/>
            </a:pPr>
            <a:r>
              <a:rPr lang="ru-RU" sz="2400" dirty="0" smtClean="0"/>
              <a:t>Яндекс </a:t>
            </a:r>
            <a:r>
              <a:rPr lang="ru-RU" sz="2400" dirty="0"/>
              <a:t>опубликовал на блоге </a:t>
            </a:r>
            <a:r>
              <a:rPr lang="ru-RU" sz="2400" dirty="0" smtClean="0"/>
              <a:t>для</a:t>
            </a:r>
          </a:p>
          <a:p>
            <a:pPr marL="0" indent="0">
              <a:buNone/>
            </a:pPr>
            <a:r>
              <a:rPr lang="ru-RU" sz="2400" dirty="0" smtClean="0"/>
              <a:t>вебмастеров </a:t>
            </a:r>
            <a:r>
              <a:rPr lang="ru-RU" sz="2400" dirty="0"/>
              <a:t>сообщение:</a:t>
            </a:r>
          </a:p>
          <a:p>
            <a:pPr marL="0" indent="0">
              <a:buNone/>
            </a:pPr>
            <a:endParaRPr lang="ru-RU" sz="2000" dirty="0"/>
          </a:p>
          <a:p>
            <a:pPr marL="327025" lvl="1" indent="0">
              <a:buNone/>
            </a:pPr>
            <a:r>
              <a:rPr lang="ru-RU" sz="1900" i="1" dirty="0"/>
              <a:t>Сегодня мы делаем очередной шаг для борьбы со ссылочным спамом: теперь ограничения в ранжировании могут быть применены к сайту, злоупотребляющему размещением SEO-ссылок, независимо от его качества. Как и в случае с обычным АГС, ограничения сопровождаются аннулированием ТИЦ.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1800" dirty="0"/>
              <a:t>Источник: </a:t>
            </a:r>
            <a:r>
              <a:rPr lang="ru-RU" sz="1800" dirty="0">
                <a:hlinkClick r:id="rId2"/>
              </a:rPr>
              <a:t>http://</a:t>
            </a:r>
            <a:r>
              <a:rPr lang="ru-RU" sz="1800" dirty="0" smtClean="0">
                <a:hlinkClick r:id="rId2"/>
              </a:rPr>
              <a:t>webmaster.ya.ru/replies.xml?item_no=20960</a:t>
            </a:r>
            <a:endParaRPr lang="ru-RU" sz="1800" dirty="0" smtClean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«АлаичЪ и Ко».</a:t>
            </a:r>
          </a:p>
          <a:p>
            <a:pPr lvl="0">
              <a:defRPr/>
            </a:pPr>
            <a:r>
              <a:rPr lang="en-US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628800"/>
            <a:ext cx="1812032" cy="181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48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422995"/>
          </a:xfrm>
        </p:spPr>
        <p:txBody>
          <a:bodyPr/>
          <a:lstStyle/>
          <a:p>
            <a:r>
              <a:rPr lang="ru-RU" sz="3200" dirty="0" smtClean="0">
                <a:latin typeface="+mn-lt"/>
              </a:rPr>
              <a:t>Масштаб трагедии</a:t>
            </a:r>
            <a:endParaRPr lang="ru-RU" sz="3200" dirty="0">
              <a:latin typeface="+mn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3BBA7D45-F935-4BA7-A8D3-61194B2B034A}" type="slidenum">
              <a:rPr lang="ru-RU" altLang="en-US" sz="1400">
                <a:solidFill>
                  <a:srgbClr val="FFFFFF">
                    <a:lumMod val="50000"/>
                  </a:srgbClr>
                </a:solidFill>
                <a:latin typeface="Arial"/>
              </a:rPr>
              <a:pPr lvl="0">
                <a:defRPr/>
              </a:pPr>
              <a:t>5</a:t>
            </a:fld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4968552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Статистика нескольких случайных проектов:</a:t>
            </a:r>
          </a:p>
          <a:p>
            <a:r>
              <a:rPr lang="en-US" sz="2300" dirty="0" smtClean="0"/>
              <a:t>Sape, </a:t>
            </a:r>
            <a:r>
              <a:rPr lang="ru-RU" sz="2300" dirty="0" smtClean="0"/>
              <a:t>1201 ссылка в проекте, 569 под АГС - </a:t>
            </a:r>
            <a:r>
              <a:rPr lang="ru-RU" sz="2300" b="1" dirty="0" smtClean="0">
                <a:solidFill>
                  <a:srgbClr val="FF0000"/>
                </a:solidFill>
              </a:rPr>
              <a:t>47%</a:t>
            </a:r>
          </a:p>
          <a:p>
            <a:r>
              <a:rPr lang="en-US" sz="2300" dirty="0" smtClean="0"/>
              <a:t>Sape, </a:t>
            </a:r>
            <a:r>
              <a:rPr lang="ru-RU" sz="2300" dirty="0" smtClean="0"/>
              <a:t>1679 ссылок в проекте, 519 под АГС </a:t>
            </a:r>
            <a:r>
              <a:rPr lang="ru-RU" sz="2300" dirty="0"/>
              <a:t>- </a:t>
            </a:r>
            <a:r>
              <a:rPr lang="ru-RU" sz="2300" b="1" dirty="0" smtClean="0">
                <a:solidFill>
                  <a:srgbClr val="FF0000"/>
                </a:solidFill>
              </a:rPr>
              <a:t>31%</a:t>
            </a:r>
          </a:p>
          <a:p>
            <a:r>
              <a:rPr lang="en-US" sz="2300" dirty="0"/>
              <a:t>Rookee, 437</a:t>
            </a:r>
            <a:r>
              <a:rPr lang="ru-RU" sz="2300" dirty="0"/>
              <a:t> ссылок в проекте,</a:t>
            </a:r>
            <a:r>
              <a:rPr lang="en-US" sz="2300" dirty="0"/>
              <a:t> 234</a:t>
            </a:r>
            <a:r>
              <a:rPr lang="ru-RU" sz="2300" dirty="0"/>
              <a:t> под АГС - </a:t>
            </a:r>
            <a:r>
              <a:rPr lang="ru-RU" sz="2300" b="1" dirty="0">
                <a:solidFill>
                  <a:srgbClr val="FF0000"/>
                </a:solidFill>
              </a:rPr>
              <a:t>54%</a:t>
            </a:r>
          </a:p>
          <a:p>
            <a:r>
              <a:rPr lang="en-US" sz="2300" dirty="0"/>
              <a:t>Seopult, 1192 </a:t>
            </a:r>
            <a:r>
              <a:rPr lang="ru-RU" sz="2300" dirty="0"/>
              <a:t>ссылки в проекте, 715 под АГС - </a:t>
            </a:r>
            <a:r>
              <a:rPr lang="ru-RU" sz="2300" b="1" dirty="0">
                <a:solidFill>
                  <a:srgbClr val="FF0000"/>
                </a:solidFill>
              </a:rPr>
              <a:t>60</a:t>
            </a:r>
            <a:r>
              <a:rPr lang="ru-RU" sz="2300" b="1" dirty="0" smtClean="0">
                <a:solidFill>
                  <a:srgbClr val="FF0000"/>
                </a:solidFill>
              </a:rPr>
              <a:t>%</a:t>
            </a:r>
            <a:endParaRPr lang="ru-RU" sz="2300" b="1" dirty="0">
              <a:solidFill>
                <a:srgbClr val="FF0000"/>
              </a:solidFill>
            </a:endParaRPr>
          </a:p>
          <a:p>
            <a:r>
              <a:rPr lang="en-US" sz="2300" dirty="0" smtClean="0"/>
              <a:t>Sape, </a:t>
            </a:r>
            <a:r>
              <a:rPr lang="ru-RU" sz="2300" dirty="0" smtClean="0"/>
              <a:t>1260 ссылок в проекте, 423 под </a:t>
            </a:r>
            <a:r>
              <a:rPr lang="ru-RU" sz="2300" dirty="0"/>
              <a:t>АГС - </a:t>
            </a:r>
            <a:r>
              <a:rPr lang="ru-RU" sz="2300" b="1" dirty="0" smtClean="0">
                <a:solidFill>
                  <a:srgbClr val="FF0000"/>
                </a:solidFill>
              </a:rPr>
              <a:t>34%</a:t>
            </a:r>
            <a:endParaRPr lang="ru-RU" sz="2300" b="1" dirty="0">
              <a:solidFill>
                <a:srgbClr val="FF0000"/>
              </a:solidFill>
            </a:endParaRPr>
          </a:p>
          <a:p>
            <a:r>
              <a:rPr lang="en-US" sz="2300" dirty="0" smtClean="0"/>
              <a:t>Seopult, 1169 </a:t>
            </a:r>
            <a:r>
              <a:rPr lang="ru-RU" sz="2300" dirty="0" smtClean="0"/>
              <a:t>ссылок в проекте, 786 под </a:t>
            </a:r>
            <a:r>
              <a:rPr lang="ru-RU" sz="2300" dirty="0"/>
              <a:t>АГС - </a:t>
            </a:r>
            <a:r>
              <a:rPr lang="ru-RU" sz="2300" b="1" dirty="0" smtClean="0">
                <a:solidFill>
                  <a:srgbClr val="FF0000"/>
                </a:solidFill>
              </a:rPr>
              <a:t>67%</a:t>
            </a:r>
          </a:p>
          <a:p>
            <a:r>
              <a:rPr lang="en-US" sz="2300" dirty="0"/>
              <a:t>Seohammer, 337 </a:t>
            </a:r>
            <a:r>
              <a:rPr lang="ru-RU" sz="2300" dirty="0"/>
              <a:t>ссылки в проекте,</a:t>
            </a:r>
            <a:r>
              <a:rPr lang="en-US" sz="2300" dirty="0"/>
              <a:t> 134 </a:t>
            </a:r>
            <a:r>
              <a:rPr lang="ru-RU" sz="2300" dirty="0"/>
              <a:t>под АГС - </a:t>
            </a:r>
            <a:r>
              <a:rPr lang="ru-RU" sz="2300" b="1" dirty="0">
                <a:solidFill>
                  <a:srgbClr val="FF0000"/>
                </a:solidFill>
              </a:rPr>
              <a:t>4</a:t>
            </a:r>
            <a:r>
              <a:rPr lang="en-US" sz="2300" b="1" dirty="0">
                <a:solidFill>
                  <a:srgbClr val="FF0000"/>
                </a:solidFill>
              </a:rPr>
              <a:t>0</a:t>
            </a:r>
            <a:r>
              <a:rPr lang="ru-RU" sz="2300" b="1" dirty="0" smtClean="0">
                <a:solidFill>
                  <a:srgbClr val="FF0000"/>
                </a:solidFill>
              </a:rPr>
              <a:t>%</a:t>
            </a:r>
            <a:endParaRPr lang="ru-RU" sz="2300" b="1" dirty="0">
              <a:solidFill>
                <a:srgbClr val="FF0000"/>
              </a:solidFill>
            </a:endParaRPr>
          </a:p>
          <a:p>
            <a:r>
              <a:rPr lang="en-US" sz="2300" dirty="0" smtClean="0"/>
              <a:t>Seopult, 1326 </a:t>
            </a:r>
            <a:r>
              <a:rPr lang="ru-RU" sz="2300" dirty="0" smtClean="0"/>
              <a:t>ссылок в проекте,</a:t>
            </a:r>
            <a:r>
              <a:rPr lang="en-US" sz="2300" dirty="0" smtClean="0"/>
              <a:t> 565</a:t>
            </a:r>
            <a:r>
              <a:rPr lang="ru-RU" sz="2300" dirty="0" smtClean="0"/>
              <a:t> под АГС </a:t>
            </a:r>
            <a:r>
              <a:rPr lang="ru-RU" sz="2300" dirty="0"/>
              <a:t>- </a:t>
            </a:r>
            <a:r>
              <a:rPr lang="ru-RU" sz="2300" b="1" dirty="0" smtClean="0">
                <a:solidFill>
                  <a:srgbClr val="FF0000"/>
                </a:solidFill>
              </a:rPr>
              <a:t>43%</a:t>
            </a:r>
            <a:endParaRPr lang="ru-RU" sz="2300" b="1" dirty="0">
              <a:solidFill>
                <a:srgbClr val="FF0000"/>
              </a:solidFill>
            </a:endParaRPr>
          </a:p>
          <a:p>
            <a:r>
              <a:rPr lang="en-US" sz="2300" dirty="0" smtClean="0"/>
              <a:t>Sape, 1813 </a:t>
            </a:r>
            <a:r>
              <a:rPr lang="ru-RU" sz="2300" dirty="0" smtClean="0"/>
              <a:t>ссылок в проекте, 530 под АГС </a:t>
            </a:r>
            <a:r>
              <a:rPr lang="ru-RU" sz="2300" dirty="0"/>
              <a:t>- </a:t>
            </a:r>
            <a:r>
              <a:rPr lang="ru-RU" sz="2300" b="1" dirty="0" smtClean="0">
                <a:solidFill>
                  <a:srgbClr val="FF0000"/>
                </a:solidFill>
              </a:rPr>
              <a:t>29%</a:t>
            </a:r>
            <a:endParaRPr lang="ru-RU" sz="2300" b="1" dirty="0">
              <a:solidFill>
                <a:srgbClr val="FF0000"/>
              </a:solidFill>
            </a:endParaRPr>
          </a:p>
          <a:p>
            <a:r>
              <a:rPr lang="en-US" sz="2300" dirty="0" smtClean="0"/>
              <a:t>Rookee, 335</a:t>
            </a:r>
            <a:r>
              <a:rPr lang="ru-RU" sz="2300" dirty="0" smtClean="0"/>
              <a:t> ссылок в проекте</a:t>
            </a:r>
            <a:r>
              <a:rPr lang="en-US" sz="2300" dirty="0" smtClean="0"/>
              <a:t>,</a:t>
            </a:r>
            <a:r>
              <a:rPr lang="ru-RU" sz="2300" dirty="0" smtClean="0"/>
              <a:t> </a:t>
            </a:r>
            <a:r>
              <a:rPr lang="en-US" sz="2300" dirty="0" smtClean="0"/>
              <a:t>193</a:t>
            </a:r>
            <a:r>
              <a:rPr lang="ru-RU" sz="2300" dirty="0" smtClean="0"/>
              <a:t> под </a:t>
            </a:r>
            <a:r>
              <a:rPr lang="ru-RU" sz="2300" dirty="0"/>
              <a:t>АГС - </a:t>
            </a:r>
            <a:r>
              <a:rPr lang="ru-RU" sz="2300" b="1" dirty="0" smtClean="0">
                <a:solidFill>
                  <a:srgbClr val="FF0000"/>
                </a:solidFill>
              </a:rPr>
              <a:t>58%</a:t>
            </a:r>
          </a:p>
          <a:p>
            <a:r>
              <a:rPr lang="en-US" sz="2300" dirty="0" smtClean="0"/>
              <a:t>Seohammer</a:t>
            </a:r>
            <a:r>
              <a:rPr lang="en-US" sz="2300" dirty="0"/>
              <a:t>, </a:t>
            </a:r>
            <a:r>
              <a:rPr lang="en-US" sz="2300" dirty="0" smtClean="0"/>
              <a:t>13554 </a:t>
            </a:r>
            <a:r>
              <a:rPr lang="ru-RU" sz="2300" dirty="0" smtClean="0"/>
              <a:t>ссылок </a:t>
            </a:r>
            <a:r>
              <a:rPr lang="ru-RU" sz="2300" dirty="0"/>
              <a:t>в проекте</a:t>
            </a:r>
            <a:r>
              <a:rPr lang="en-US" sz="2300" dirty="0"/>
              <a:t>,</a:t>
            </a:r>
            <a:r>
              <a:rPr lang="ru-RU" sz="2300" dirty="0"/>
              <a:t> </a:t>
            </a:r>
            <a:r>
              <a:rPr lang="en-US" sz="2300" dirty="0" smtClean="0"/>
              <a:t>3266 </a:t>
            </a:r>
            <a:r>
              <a:rPr lang="ru-RU" sz="2300" dirty="0" smtClean="0"/>
              <a:t>под </a:t>
            </a:r>
            <a:r>
              <a:rPr lang="ru-RU" sz="2300" dirty="0"/>
              <a:t>АГС - </a:t>
            </a:r>
            <a:r>
              <a:rPr lang="en-US" sz="2300" b="1" dirty="0" smtClean="0">
                <a:solidFill>
                  <a:srgbClr val="FF0000"/>
                </a:solidFill>
              </a:rPr>
              <a:t>24</a:t>
            </a:r>
            <a:r>
              <a:rPr lang="ru-RU" sz="2300" b="1" dirty="0" smtClean="0">
                <a:solidFill>
                  <a:srgbClr val="FF0000"/>
                </a:solidFill>
              </a:rPr>
              <a:t>%</a:t>
            </a:r>
          </a:p>
          <a:p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«АлаичЪ и Ко».</a:t>
            </a:r>
          </a:p>
          <a:p>
            <a:pPr lvl="0">
              <a:defRPr/>
            </a:pPr>
            <a:r>
              <a:rPr lang="en-US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</a:p>
        </p:txBody>
      </p:sp>
    </p:spTree>
    <p:extLst>
      <p:ext uri="{BB962C8B-B14F-4D97-AF65-F5344CB8AC3E}">
        <p14:creationId xmlns:p14="http://schemas.microsoft.com/office/powerpoint/2010/main" val="143084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422995"/>
          </a:xfrm>
        </p:spPr>
        <p:txBody>
          <a:bodyPr/>
          <a:lstStyle/>
          <a:p>
            <a:r>
              <a:rPr lang="ru-RU" sz="3200" dirty="0">
                <a:latin typeface="+mn-lt"/>
              </a:rPr>
              <a:t>Изучили </a:t>
            </a:r>
            <a:r>
              <a:rPr lang="ru-RU" sz="3200" dirty="0" smtClean="0">
                <a:latin typeface="+mn-lt"/>
              </a:rPr>
              <a:t>базу </a:t>
            </a:r>
            <a:r>
              <a:rPr lang="ru-RU" sz="3200" dirty="0">
                <a:latin typeface="+mn-lt"/>
              </a:rPr>
              <a:t>доноров из биржи Sape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3BBA7D45-F935-4BA7-A8D3-61194B2B034A}" type="slidenum">
              <a:rPr lang="ru-RU" altLang="en-US" sz="1400">
                <a:solidFill>
                  <a:srgbClr val="FFFFFF">
                    <a:lumMod val="50000"/>
                  </a:srgbClr>
                </a:solidFill>
                <a:latin typeface="Arial"/>
              </a:rPr>
              <a:pPr lvl="0">
                <a:defRPr/>
              </a:pPr>
              <a:t>6</a:t>
            </a:fld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68552"/>
          </a:xfrm>
        </p:spPr>
        <p:txBody>
          <a:bodyPr/>
          <a:lstStyle/>
          <a:p>
            <a:r>
              <a:rPr lang="ru-RU" sz="2400" dirty="0" smtClean="0"/>
              <a:t>Выгрузили </a:t>
            </a:r>
            <a:r>
              <a:rPr lang="ru-RU" sz="2400" dirty="0"/>
              <a:t>из базы сервиса CheckTrust все сайты с привязкой к бирже Sape за последние 90 </a:t>
            </a:r>
            <a:r>
              <a:rPr lang="ru-RU" sz="2400" dirty="0" smtClean="0"/>
              <a:t>дней.</a:t>
            </a:r>
            <a:br>
              <a:rPr lang="ru-RU" sz="2400" dirty="0" smtClean="0"/>
            </a:br>
            <a:r>
              <a:rPr lang="ru-RU" sz="2400" dirty="0" smtClean="0"/>
              <a:t>Получилось </a:t>
            </a:r>
            <a:r>
              <a:rPr lang="ru-RU" sz="2400" dirty="0"/>
              <a:t>90407 шт.</a:t>
            </a:r>
          </a:p>
          <a:p>
            <a:r>
              <a:rPr lang="ru-RU" sz="2400" dirty="0" smtClean="0"/>
              <a:t>При выгрузке взяли базовые параметры </a:t>
            </a:r>
            <a:r>
              <a:rPr lang="ru-RU" sz="2400" dirty="0"/>
              <a:t>сайтов</a:t>
            </a:r>
            <a:r>
              <a:rPr lang="ru-RU" sz="2400" dirty="0" smtClean="0"/>
              <a:t>:</a:t>
            </a:r>
          </a:p>
          <a:p>
            <a:pPr lvl="1"/>
            <a:r>
              <a:rPr lang="ru-RU" sz="2000" dirty="0" smtClean="0"/>
              <a:t>ТИЦ и </a:t>
            </a:r>
            <a:r>
              <a:rPr lang="en-US" sz="2000" dirty="0" smtClean="0"/>
              <a:t>P</a:t>
            </a:r>
            <a:r>
              <a:rPr lang="ru-RU" sz="2000" dirty="0" smtClean="0"/>
              <a:t>r</a:t>
            </a:r>
          </a:p>
          <a:p>
            <a:pPr lvl="1"/>
            <a:r>
              <a:rPr lang="ru-RU" sz="2000" dirty="0" smtClean="0"/>
              <a:t>Индексация</a:t>
            </a:r>
          </a:p>
          <a:p>
            <a:pPr lvl="1"/>
            <a:r>
              <a:rPr lang="ru-RU" sz="2000" dirty="0" smtClean="0"/>
              <a:t>Наличие </a:t>
            </a:r>
            <a:r>
              <a:rPr lang="ru-RU" sz="2000" dirty="0"/>
              <a:t>в </a:t>
            </a:r>
            <a:r>
              <a:rPr lang="ru-RU" sz="2000" dirty="0" smtClean="0"/>
              <a:t>каталогах ЯК, </a:t>
            </a:r>
            <a:r>
              <a:rPr lang="en-US" sz="2000" dirty="0" smtClean="0"/>
              <a:t>DMOZ</a:t>
            </a:r>
          </a:p>
          <a:p>
            <a:pPr lvl="1"/>
            <a:r>
              <a:rPr lang="ru-RU" sz="2000" dirty="0" smtClean="0"/>
              <a:t>Возраст (по </a:t>
            </a:r>
            <a:r>
              <a:rPr lang="en-US" sz="2000" dirty="0" smtClean="0"/>
              <a:t>whois</a:t>
            </a:r>
            <a:r>
              <a:rPr lang="ru-RU" sz="2000" dirty="0" smtClean="0"/>
              <a:t>)</a:t>
            </a:r>
            <a:endParaRPr lang="en-US" sz="2000" dirty="0" smtClean="0"/>
          </a:p>
          <a:p>
            <a:pPr lvl="1"/>
            <a:r>
              <a:rPr lang="ru-RU" sz="2000" dirty="0" smtClean="0"/>
              <a:t>Посещаемость (по </a:t>
            </a:r>
            <a:r>
              <a:rPr lang="en-US" sz="2000" dirty="0" smtClean="0"/>
              <a:t>LI</a:t>
            </a:r>
            <a:r>
              <a:rPr lang="ru-RU" sz="2000" dirty="0" smtClean="0"/>
              <a:t>)</a:t>
            </a:r>
            <a:endParaRPr lang="en-US" sz="2000" dirty="0" smtClean="0"/>
          </a:p>
          <a:p>
            <a:pPr lvl="1"/>
            <a:r>
              <a:rPr lang="ru-RU" sz="2000" dirty="0"/>
              <a:t>С</a:t>
            </a:r>
            <a:r>
              <a:rPr lang="ru-RU" sz="2000" dirty="0" smtClean="0"/>
              <a:t>оц. отклики</a:t>
            </a:r>
            <a:r>
              <a:rPr lang="en-US" sz="2000" dirty="0" smtClean="0"/>
              <a:t> (</a:t>
            </a:r>
            <a:r>
              <a:rPr lang="ru-RU" sz="2000" dirty="0" smtClean="0"/>
              <a:t>шаринги в соцсетях на главную страницу</a:t>
            </a:r>
            <a:r>
              <a:rPr lang="en-US" sz="2000" dirty="0" smtClean="0"/>
              <a:t>)</a:t>
            </a:r>
            <a:endParaRPr lang="ru-RU" sz="2000" dirty="0" smtClean="0"/>
          </a:p>
          <a:p>
            <a:pPr lvl="1"/>
            <a:r>
              <a:rPr lang="ru-RU" sz="2000" dirty="0" smtClean="0"/>
              <a:t>Данные сервисов </a:t>
            </a:r>
            <a:r>
              <a:rPr lang="ru-RU" sz="2000" dirty="0"/>
              <a:t>ahrefs, </a:t>
            </a:r>
            <a:r>
              <a:rPr lang="en-US" sz="2000" dirty="0" smtClean="0"/>
              <a:t>LinkPad, </a:t>
            </a:r>
            <a:r>
              <a:rPr lang="ru-RU" sz="2000" dirty="0" smtClean="0"/>
              <a:t>Alexa </a:t>
            </a:r>
            <a:r>
              <a:rPr lang="ru-RU" sz="2000" dirty="0"/>
              <a:t>и т.п</a:t>
            </a:r>
            <a:r>
              <a:rPr lang="ru-RU" sz="2000" dirty="0" smtClean="0"/>
              <a:t>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«АлаичЪ и Ко».</a:t>
            </a:r>
          </a:p>
          <a:p>
            <a:pPr lvl="0">
              <a:defRPr/>
            </a:pPr>
            <a:r>
              <a:rPr lang="en-US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</a:p>
        </p:txBody>
      </p:sp>
    </p:spTree>
    <p:extLst>
      <p:ext uri="{BB962C8B-B14F-4D97-AF65-F5344CB8AC3E}">
        <p14:creationId xmlns:p14="http://schemas.microsoft.com/office/powerpoint/2010/main" val="45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422995"/>
          </a:xfrm>
        </p:spPr>
        <p:txBody>
          <a:bodyPr/>
          <a:lstStyle/>
          <a:p>
            <a:r>
              <a:rPr lang="ru-RU" sz="3200" dirty="0" smtClean="0">
                <a:latin typeface="+mn-lt"/>
              </a:rPr>
              <a:t>Под АГС попали очень качественные…</a:t>
            </a:r>
            <a:endParaRPr lang="ru-RU" sz="3200" dirty="0">
              <a:latin typeface="+mn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3BBA7D45-F935-4BA7-A8D3-61194B2B034A}" type="slidenum">
              <a:rPr lang="ru-RU" altLang="en-US" sz="1400">
                <a:solidFill>
                  <a:srgbClr val="FFFFFF">
                    <a:lumMod val="50000"/>
                  </a:srgbClr>
                </a:solidFill>
                <a:latin typeface="Arial"/>
              </a:rPr>
              <a:pPr lvl="0">
                <a:defRPr/>
              </a:pPr>
              <a:t>7</a:t>
            </a:fld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623109"/>
              </p:ext>
            </p:extLst>
          </p:nvPr>
        </p:nvGraphicFramePr>
        <p:xfrm>
          <a:off x="611560" y="1131540"/>
          <a:ext cx="7560839" cy="4457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7719"/>
                <a:gridCol w="1133280"/>
                <a:gridCol w="1133280"/>
                <a:gridCol w="1133280"/>
                <a:gridCol w="1133280"/>
              </a:tblGrid>
              <a:tr h="297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Всего сайтов: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Сайтов под АГС: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Сайтов НЕ под АГС: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90407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8289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9,17%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82118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90,83%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Присутствуют в ЯК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1577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19,03%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9424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11,48%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Присутствуют в </a:t>
                      </a:r>
                      <a:r>
                        <a:rPr lang="en-US" sz="1800" u="none" strike="noStrike">
                          <a:effectLst/>
                        </a:rPr>
                        <a:t>DMOZ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1612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19,45%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9033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11,00%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PR=0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2348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28,33%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28315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34,48%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PR </a:t>
                      </a:r>
                      <a:r>
                        <a:rPr lang="ru-RU" sz="1800" u="none" strike="noStrike">
                          <a:effectLst/>
                        </a:rPr>
                        <a:t>не 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5948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71,76%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53802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65,52%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Whois 2015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113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1,36%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3552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4,33%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Whois 2014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349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4,21%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5672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6,91%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Ahrefs Rank = 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152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1,83%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2312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2,82%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50=&lt; AR =&lt;59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1538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18,55%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6646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8,09%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LI 11 - 99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1095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13,21%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15324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18,66%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LI 100 - 999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1475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17,79%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7709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9,39%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LI 1000 - 9999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592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7,14%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1599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1,95%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LI 10000 </a:t>
                      </a:r>
                      <a:r>
                        <a:rPr lang="ru-RU" sz="1800" u="none" strike="noStrike">
                          <a:effectLst/>
                        </a:rPr>
                        <a:t>и более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49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0,59%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179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0,22%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«АлаичЪ и Ко».</a:t>
            </a:r>
          </a:p>
          <a:p>
            <a:pPr lvl="0">
              <a:defRPr/>
            </a:pPr>
            <a:r>
              <a:rPr lang="en-US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7544" y="5661248"/>
            <a:ext cx="8312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Полная таблица с данными доступна: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alaev.info/blog/post/5559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6795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422995"/>
          </a:xfrm>
        </p:spPr>
        <p:txBody>
          <a:bodyPr/>
          <a:lstStyle/>
          <a:p>
            <a:r>
              <a:rPr lang="ru-RU" sz="3200" dirty="0">
                <a:latin typeface="+mn-lt"/>
              </a:rPr>
              <a:t>Отличия нового АГС-- от фильтра АГС-40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3BBA7D45-F935-4BA7-A8D3-61194B2B034A}" type="slidenum">
              <a:rPr lang="ru-RU" altLang="en-US" sz="1400">
                <a:solidFill>
                  <a:srgbClr val="FFFFFF">
                    <a:lumMod val="50000"/>
                  </a:srgbClr>
                </a:solidFill>
                <a:latin typeface="Arial"/>
              </a:rPr>
              <a:pPr lvl="0">
                <a:defRPr/>
              </a:pPr>
              <a:t>8</a:t>
            </a:fld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68552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Выводы из исследования АГС</a:t>
            </a:r>
            <a:r>
              <a:rPr lang="en-US" sz="2400" dirty="0" smtClean="0"/>
              <a:t>-</a:t>
            </a:r>
            <a:r>
              <a:rPr lang="ru-RU" sz="2400" dirty="0" smtClean="0"/>
              <a:t>40 были такими:</a:t>
            </a:r>
            <a:endParaRPr lang="en-US" sz="2400" dirty="0" smtClean="0"/>
          </a:p>
          <a:p>
            <a:r>
              <a:rPr lang="ru-RU" sz="1800" dirty="0" err="1" smtClean="0"/>
              <a:t>Яндекс.Каталог</a:t>
            </a:r>
            <a:r>
              <a:rPr lang="ru-RU" sz="1800" dirty="0" smtClean="0"/>
              <a:t> </a:t>
            </a:r>
            <a:r>
              <a:rPr lang="ru-RU" sz="1800" dirty="0"/>
              <a:t>снижает вероятность фильтра в 2.5 </a:t>
            </a:r>
            <a:r>
              <a:rPr lang="ru-RU" sz="1800" dirty="0" smtClean="0"/>
              <a:t>раза</a:t>
            </a:r>
            <a:endParaRPr lang="ru-RU" sz="1800" dirty="0"/>
          </a:p>
          <a:p>
            <a:r>
              <a:rPr lang="ru-RU" sz="1800" dirty="0" smtClean="0"/>
              <a:t>Наличие </a:t>
            </a:r>
            <a:r>
              <a:rPr lang="ru-RU" sz="1800" dirty="0"/>
              <a:t>в каталоге DMOZ снижает вероятность фильтра в 5.4 раз</a:t>
            </a:r>
          </a:p>
          <a:p>
            <a:r>
              <a:rPr lang="ru-RU" sz="1800" dirty="0" smtClean="0"/>
              <a:t>Наличие </a:t>
            </a:r>
            <a:r>
              <a:rPr lang="ru-RU" sz="1800" dirty="0"/>
              <a:t>в каталогах ЯК и DMOZ одновременно снижают вероятность в 40 раз!</a:t>
            </a:r>
          </a:p>
          <a:p>
            <a:r>
              <a:rPr lang="ru-RU" sz="1800" dirty="0" smtClean="0"/>
              <a:t>Возраст </a:t>
            </a:r>
            <a:r>
              <a:rPr lang="ru-RU" sz="1800" dirty="0"/>
              <a:t>домена – чем моложе сайт, тем выше вероятность попадания под фильтр.</a:t>
            </a:r>
          </a:p>
          <a:p>
            <a:r>
              <a:rPr lang="ru-RU" sz="1800" dirty="0"/>
              <a:t>тИЦ – чем выше тИЦ, чем ниже вероятность фильтра, больше всего подверглись фильтру сайты с тИЦ менее 50, сайты с тИЦ выше 300 попадали в 6 раз реже!</a:t>
            </a:r>
          </a:p>
          <a:p>
            <a:r>
              <a:rPr lang="ru-RU" sz="1800" dirty="0"/>
              <a:t>Посещаемость – санкциям подверглись сайты с посещаемостью до 150 чел в сутки. При посещаемости от 300 посетителей в сутки вероятность фильтра снижалась в 10 раз</a:t>
            </a:r>
            <a:r>
              <a:rPr lang="ru-RU" sz="1800" dirty="0" smtClean="0"/>
              <a:t>.</a:t>
            </a:r>
            <a:endParaRPr lang="ru-RU" sz="1800" dirty="0"/>
          </a:p>
          <a:p>
            <a:pPr marL="0" indent="0">
              <a:buNone/>
            </a:pPr>
            <a:r>
              <a:rPr lang="ru-RU" sz="2400" dirty="0"/>
              <a:t>- А что же общего между АГС-- и АГС-40?</a:t>
            </a:r>
            <a:br>
              <a:rPr lang="ru-RU" sz="2400" dirty="0"/>
            </a:br>
            <a:r>
              <a:rPr lang="ru-RU" sz="2400" dirty="0"/>
              <a:t>- Обнуление тИЦ </a:t>
            </a:r>
            <a:r>
              <a:rPr lang="ru-RU" sz="2400" dirty="0">
                <a:sym typeface="Wingdings" panose="05000000000000000000" pitchFamily="2" charset="2"/>
              </a:rPr>
              <a:t></a:t>
            </a:r>
            <a:endParaRPr lang="ru-RU" sz="2400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«АлаичЪ и Ко».</a:t>
            </a:r>
          </a:p>
          <a:p>
            <a:pPr lvl="0">
              <a:defRPr/>
            </a:pPr>
            <a:r>
              <a:rPr lang="en-US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</a:p>
        </p:txBody>
      </p:sp>
    </p:spTree>
    <p:extLst>
      <p:ext uri="{BB962C8B-B14F-4D97-AF65-F5344CB8AC3E}">
        <p14:creationId xmlns:p14="http://schemas.microsoft.com/office/powerpoint/2010/main" val="352732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72452" y="2996952"/>
            <a:ext cx="6195892" cy="3082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62955"/>
          </a:xfrm>
        </p:spPr>
        <p:txBody>
          <a:bodyPr/>
          <a:lstStyle/>
          <a:p>
            <a:r>
              <a:rPr lang="ru-RU" sz="3200" dirty="0">
                <a:latin typeface="+mn-lt"/>
              </a:rPr>
              <a:t>Яндексу доверяй, но сам </a:t>
            </a:r>
            <a:r>
              <a:rPr lang="ru-RU" sz="3200" dirty="0" smtClean="0">
                <a:latin typeface="+mn-lt"/>
              </a:rPr>
              <a:t>проверяй</a:t>
            </a:r>
            <a:endParaRPr lang="ru-RU" sz="3200" dirty="0">
              <a:latin typeface="+mn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3BBA7D45-F935-4BA7-A8D3-61194B2B034A}" type="slidenum">
              <a:rPr lang="ru-RU" altLang="en-US" sz="1400">
                <a:solidFill>
                  <a:srgbClr val="FFFFFF">
                    <a:lumMod val="50000"/>
                  </a:srgbClr>
                </a:solidFill>
                <a:latin typeface="Arial"/>
              </a:rPr>
              <a:pPr lvl="0">
                <a:defRPr/>
              </a:pPr>
              <a:t>9</a:t>
            </a:fld>
            <a:endParaRPr lang="ru-RU" altLang="en-US" sz="14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68552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И ведь правда!</a:t>
            </a:r>
          </a:p>
          <a:p>
            <a:pPr marL="0" indent="0">
              <a:buNone/>
            </a:pPr>
            <a:r>
              <a:rPr lang="ru-RU" sz="2000" dirty="0" smtClean="0"/>
              <a:t>«…</a:t>
            </a:r>
            <a:r>
              <a:rPr lang="ru-RU" sz="2000" i="1" dirty="0" smtClean="0"/>
              <a:t>теперь </a:t>
            </a:r>
            <a:r>
              <a:rPr lang="ru-RU" sz="2000" i="1" dirty="0"/>
              <a:t>ограничения в ранжировании могут быть применены к сайту</a:t>
            </a:r>
            <a:r>
              <a:rPr lang="ru-RU" sz="2000" i="1" dirty="0" smtClean="0"/>
              <a:t>, </a:t>
            </a:r>
            <a:r>
              <a:rPr lang="ru-RU" sz="2000" i="1" dirty="0"/>
              <a:t>независимо от его </a:t>
            </a:r>
            <a:r>
              <a:rPr lang="ru-RU" sz="2000" i="1" dirty="0" smtClean="0"/>
              <a:t>качества…</a:t>
            </a:r>
            <a:r>
              <a:rPr lang="ru-RU" sz="2000" dirty="0" smtClean="0"/>
              <a:t>»</a:t>
            </a:r>
          </a:p>
          <a:p>
            <a:pPr marL="0" indent="0">
              <a:buNone/>
            </a:pPr>
            <a:r>
              <a:rPr lang="ru-RU" sz="2000" dirty="0" smtClean="0"/>
              <a:t>Теперь уж точно закономерность надо в другом месте искать.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392016" cy="457200"/>
          </a:xfrm>
        </p:spPr>
        <p:txBody>
          <a:bodyPr/>
          <a:lstStyle/>
          <a:p>
            <a:pPr lvl="0">
              <a:defRPr/>
            </a:pP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Алаев Александр. «АлаичЪ и Ко».</a:t>
            </a:r>
          </a:p>
          <a:p>
            <a:pPr lvl="0">
              <a:defRPr/>
            </a:pPr>
            <a:r>
              <a:rPr lang="en-US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SeoConference 2015, </a:t>
            </a:r>
            <a:r>
              <a:rPr lang="ru-RU" altLang="en-US" sz="14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Казань.</a:t>
            </a:r>
          </a:p>
        </p:txBody>
      </p:sp>
    </p:spTree>
    <p:extLst>
      <p:ext uri="{BB962C8B-B14F-4D97-AF65-F5344CB8AC3E}">
        <p14:creationId xmlns:p14="http://schemas.microsoft.com/office/powerpoint/2010/main" val="36297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9415</TotalTime>
  <Words>1878</Words>
  <Application>Microsoft Office PowerPoint</Application>
  <PresentationFormat>Экран (4:3)</PresentationFormat>
  <Paragraphs>349</Paragraphs>
  <Slides>34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Край</vt:lpstr>
      <vt:lpstr>Изменения в новом алгоритме АГС Яндекса 2015</vt:lpstr>
      <vt:lpstr>Александр Алаев г. Краснодар</vt:lpstr>
      <vt:lpstr>О чем поговорим сегодня:</vt:lpstr>
      <vt:lpstr>Сайты, продающие ссылки, будут понижены в результатах поиска (АГС--)</vt:lpstr>
      <vt:lpstr>Масштаб трагедии</vt:lpstr>
      <vt:lpstr>Изучили базу доноров из биржи Sape</vt:lpstr>
      <vt:lpstr>Под АГС попали очень качественные…</vt:lpstr>
      <vt:lpstr>Отличия нового АГС-- от фильтра АГС-40</vt:lpstr>
      <vt:lpstr>Яндексу доверяй, но сам проверяй</vt:lpstr>
      <vt:lpstr>Это как Минусинск, но с другой стороны?</vt:lpstr>
      <vt:lpstr>Проверим это!</vt:lpstr>
      <vt:lpstr>Уникальные исходящие ссылки с домена</vt:lpstr>
      <vt:lpstr>Количество страниц в индексе Яндекса</vt:lpstr>
      <vt:lpstr>Уникальные входящие ссылки на домен</vt:lpstr>
      <vt:lpstr>Отношение индекса к исходящим ссылкам</vt:lpstr>
      <vt:lpstr>Отношение исходящим к входящим</vt:lpstr>
      <vt:lpstr>Хм… Так значит дело в количестве?</vt:lpstr>
      <vt:lpstr>Сделали нормировку и построили еще графики</vt:lpstr>
      <vt:lpstr>Количество исходящих ссылок</vt:lpstr>
      <vt:lpstr>Отношение индекса к исходящим ссылкам</vt:lpstr>
      <vt:lpstr>Отношение исходящих к входящим ссылкам</vt:lpstr>
      <vt:lpstr>И выяснилось…что ничего не выяснилось </vt:lpstr>
      <vt:lpstr>Сводная статистика бирж ссылок за 90 дней </vt:lpstr>
      <vt:lpstr>Минутка боли… ТОП-1 рейтинга topsape</vt:lpstr>
      <vt:lpstr>ТОП-2 рейтинга topsape</vt:lpstr>
      <vt:lpstr>ТОП-3 рейтинга topsape</vt:lpstr>
      <vt:lpstr>ТОП-13 рейтинга topsape</vt:lpstr>
      <vt:lpstr>Вебмастерам: Как вывести сайт из-под АГС?</vt:lpstr>
      <vt:lpstr>Вебмастерам: Как заработать на АГС?</vt:lpstr>
      <vt:lpstr>Оптимизаторам: Рекомендации при покупке ссылок</vt:lpstr>
      <vt:lpstr>А сайты под АГС, но не из бирж ссылок как там?</vt:lpstr>
      <vt:lpstr>О чем мы говорили сегодня:</vt:lpstr>
      <vt:lpstr>Вопросы?</vt:lpstr>
      <vt:lpstr>Спасибо за внимание, друзья!</vt:lpstr>
    </vt:vector>
  </TitlesOfParts>
  <Company>АлаичЪ и Ко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Алаев</dc:title>
  <dc:creator>alexander@alaev.info</dc:creator>
  <cp:keywords>seo, маркетинг, обучение</cp:keywords>
  <cp:lastModifiedBy>Александр Алаев</cp:lastModifiedBy>
  <cp:revision>211</cp:revision>
  <dcterms:created xsi:type="dcterms:W3CDTF">2014-07-05T08:33:16Z</dcterms:created>
  <dcterms:modified xsi:type="dcterms:W3CDTF">2015-09-22T09:50:12Z</dcterms:modified>
</cp:coreProperties>
</file>