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303" r:id="rId4"/>
    <p:sldId id="304" r:id="rId5"/>
    <p:sldId id="310" r:id="rId6"/>
    <p:sldId id="309" r:id="rId7"/>
    <p:sldId id="308" r:id="rId8"/>
    <p:sldId id="307" r:id="rId9"/>
    <p:sldId id="306" r:id="rId10"/>
    <p:sldId id="315" r:id="rId11"/>
    <p:sldId id="316" r:id="rId12"/>
    <p:sldId id="314" r:id="rId13"/>
    <p:sldId id="317" r:id="rId14"/>
    <p:sldId id="313" r:id="rId15"/>
    <p:sldId id="321" r:id="rId16"/>
    <p:sldId id="320" r:id="rId17"/>
    <p:sldId id="319" r:id="rId18"/>
    <p:sldId id="318" r:id="rId19"/>
    <p:sldId id="331" r:id="rId20"/>
    <p:sldId id="332" r:id="rId21"/>
    <p:sldId id="324" r:id="rId22"/>
    <p:sldId id="330" r:id="rId23"/>
    <p:sldId id="329" r:id="rId24"/>
    <p:sldId id="328" r:id="rId25"/>
    <p:sldId id="327" r:id="rId26"/>
    <p:sldId id="337" r:id="rId27"/>
    <p:sldId id="326" r:id="rId28"/>
    <p:sldId id="336" r:id="rId29"/>
    <p:sldId id="335" r:id="rId30"/>
    <p:sldId id="341" r:id="rId31"/>
    <p:sldId id="338" r:id="rId32"/>
    <p:sldId id="340" r:id="rId33"/>
    <p:sldId id="339" r:id="rId34"/>
    <p:sldId id="351" r:id="rId35"/>
    <p:sldId id="352" r:id="rId36"/>
    <p:sldId id="350" r:id="rId37"/>
    <p:sldId id="353" r:id="rId38"/>
    <p:sldId id="357" r:id="rId39"/>
    <p:sldId id="356" r:id="rId40"/>
    <p:sldId id="355" r:id="rId41"/>
    <p:sldId id="354" r:id="rId42"/>
    <p:sldId id="343" r:id="rId43"/>
    <p:sldId id="345" r:id="rId44"/>
    <p:sldId id="346" r:id="rId45"/>
    <p:sldId id="347" r:id="rId46"/>
    <p:sldId id="278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1" autoAdjust="0"/>
    <p:restoredTop sz="94662" autoAdjust="0"/>
  </p:normalViewPr>
  <p:slideViewPr>
    <p:cSldViewPr>
      <p:cViewPr>
        <p:scale>
          <a:sx n="77" d="100"/>
          <a:sy n="77" d="100"/>
        </p:scale>
        <p:origin x="-113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9FDFA-2547-4117-BB9E-38C44F0F8A72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D29CB-A616-4E35-8751-B48EB6B45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60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71270-6911-4629-B808-488627518512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4C1EA-0E93-4E4B-846A-797FFD94A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35FBB-8E5B-4444-8D75-EDF7DF0D7C88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C1DB9-9B8A-481F-908B-BB7CC75DA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3AA6C-E48E-4E5B-BEC3-AD3BD40D5DE1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AC22-0FCB-4043-9B82-C474BDB10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A1F69-EE6C-4DE0-8F8F-90568806E391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F828-DD32-4531-9400-F3F2B62AD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100EF-D486-4229-B0BF-3ACB9CB03552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476A1-C6C1-4E80-AD6B-E84C4C352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E3DFE-1FD8-4B20-9D4A-95C37AA97DCD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E580-9178-45D4-8D71-FA2C326E4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7745C-C866-4382-8ED3-D2B2FAC37C6B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29039-3542-462F-951C-5965BE240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37751-E8CC-4617-8D30-F34448097C5F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8A66F-2425-404D-AD56-DE9B50E5E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14F7-4743-4EDA-B622-952B8B1A8898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C2925-A7C4-4730-A5F2-2F8D4E70F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9B4C9-BBFE-4833-B98B-DFDA605689DC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F0E73-EDE3-4E9A-B320-81E9FE431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C1A4-94D2-4DFB-ACC2-92BC9E4399CB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B11CE-C3C1-43C6-A1FE-7C596F0AE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2E6B4E-5BAD-47DD-ACDB-D19A1E80BA1F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B481C0-9B68-4A19-8229-C3DB73D50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ompany.yandex.ru/rules/filtratio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ebmaster.ya.ru/791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b7186rft/" TargetMode="External"/><Relationship Id="rId2" Type="http://schemas.openxmlformats.org/officeDocument/2006/relationships/hyperlink" Target="http://bakalov.inf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archengines.ru/articles/otmena_ssylok.html" TargetMode="External"/><Relationship Id="rId3" Type="http://schemas.openxmlformats.org/officeDocument/2006/relationships/hyperlink" Target="http://www.searchengines.ru/articles/iyunskie_apdeyt.html" TargetMode="External"/><Relationship Id="rId7" Type="http://schemas.openxmlformats.org/officeDocument/2006/relationships/hyperlink" Target="http://www.searchengines.ru/articles/otmena_ssylochnogo.html" TargetMode="External"/><Relationship Id="rId2" Type="http://schemas.openxmlformats.org/officeDocument/2006/relationships/hyperlink" Target="http://www.searchengines.ru/articles/est_li_zhizn_p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archengines.ru/articles/metodika_opredelenia_3.html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://www.searchengines.ru/articles/metodika_opredelenia.html" TargetMode="External"/><Relationship Id="rId10" Type="http://schemas.openxmlformats.org/officeDocument/2006/relationships/hyperlink" Target="http://www.searchengines.ru/seoblog/est_li_zhizn_posle.html" TargetMode="External"/><Relationship Id="rId4" Type="http://schemas.openxmlformats.org/officeDocument/2006/relationships/hyperlink" Target="http://www.searchengines.ru/articles/metodika_oprede.html" TargetMode="External"/><Relationship Id="rId9" Type="http://schemas.openxmlformats.org/officeDocument/2006/relationships/hyperlink" Target="http://www.searchengines.ru/articles/poiskovoe_prodv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omip.ru/romip2004/07_yandex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l.ru/article/beno/be/begemot.htm" TargetMode="External"/><Relationship Id="rId2" Type="http://schemas.openxmlformats.org/officeDocument/2006/relationships/hyperlink" Target="http://www.eradetstva.ru/category497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youtube.com/user/b7186rft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bakalov.inf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ideshare.net/b7186rft" TargetMode="External"/><Relationship Id="rId5" Type="http://schemas.openxmlformats.org/officeDocument/2006/relationships/hyperlink" Target="https://twitter.com/Bakalov_Igor" TargetMode="External"/><Relationship Id="rId4" Type="http://schemas.openxmlformats.org/officeDocument/2006/relationships/hyperlink" Target="https://www.facebook.com/bakalov.igo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andex.ru/support/webmaster/yandex-indexing/webmaster-advice.x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andex.ru/support/webmaster/yandex-indexing/webmaster-advice.x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420888"/>
            <a:ext cx="7272337" cy="187220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400" b="1" dirty="0" smtClean="0">
                <a:solidFill>
                  <a:schemeClr val="tx1"/>
                </a:solidFill>
              </a:rPr>
              <a:t>Методология исследования </a:t>
            </a:r>
            <a:r>
              <a:rPr lang="ru-RU" sz="4400" b="1" dirty="0">
                <a:solidFill>
                  <a:schemeClr val="tx1"/>
                </a:solidFill>
              </a:rPr>
              <a:t>выдачи Яндекса</a:t>
            </a:r>
            <a:endParaRPr lang="ru-RU" sz="4400" b="1" dirty="0" smtClean="0">
              <a:solidFill>
                <a:schemeClr val="tx1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403648" y="404813"/>
            <a:ext cx="734665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b="1" dirty="0"/>
              <a:t>24-25 </a:t>
            </a:r>
            <a:r>
              <a:rPr lang="ru-RU" b="1" dirty="0" smtClean="0"/>
              <a:t>сентября</a:t>
            </a:r>
            <a:endParaRPr lang="en-US" b="1" dirty="0" smtClean="0"/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b="1" dirty="0"/>
              <a:t>SEO Conference 2015</a:t>
            </a:r>
            <a:endParaRPr lang="ru-RU" b="1" dirty="0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5373688"/>
            <a:ext cx="36734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0" y="4671979"/>
            <a:ext cx="2264866" cy="131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2"/>
    </mc:Choice>
    <mc:Fallback xmlns="">
      <p:transition spd="slow" advTm="173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latin typeface="Calibri" pitchFamily="34" charset="0"/>
              </a:rPr>
              <a:t>Фильтр за </a:t>
            </a:r>
            <a:r>
              <a:rPr lang="ru-RU" sz="3600" b="1" dirty="0" err="1">
                <a:latin typeface="Calibri" pitchFamily="34" charset="0"/>
              </a:rPr>
              <a:t>аффилированность</a:t>
            </a:r>
            <a:r>
              <a:rPr lang="ru-RU" sz="3600" b="1" dirty="0">
                <a:latin typeface="Calibri" pitchFamily="34" charset="0"/>
              </a:rPr>
              <a:t> сайтов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800" b="1" dirty="0" smtClean="0">
                <a:latin typeface="Calibri" pitchFamily="34" charset="0"/>
              </a:rPr>
              <a:t>Поиск кандидата на </a:t>
            </a:r>
            <a:r>
              <a:rPr lang="ru-RU" sz="2800" b="1" dirty="0" err="1" smtClean="0">
                <a:latin typeface="Calibri" pitchFamily="34" charset="0"/>
              </a:rPr>
              <a:t>аффилированность</a:t>
            </a:r>
            <a:r>
              <a:rPr lang="ru-RU" sz="2800" b="1" dirty="0" smtClean="0">
                <a:latin typeface="Calibri" pitchFamily="34" charset="0"/>
              </a:rPr>
              <a:t>:</a:t>
            </a:r>
          </a:p>
          <a:p>
            <a:pPr marL="514350" indent="-514350" algn="just">
              <a:spcBef>
                <a:spcPct val="20000"/>
              </a:spcBef>
              <a:buFont typeface="+mj-lt"/>
              <a:buAutoNum type="arabicPeriod"/>
            </a:pPr>
            <a:r>
              <a:rPr lang="ru-RU" sz="2400" dirty="0" smtClean="0">
                <a:latin typeface="Calibri" pitchFamily="34" charset="0"/>
              </a:rPr>
              <a:t>Взять основные запросы из СЯ</a:t>
            </a:r>
          </a:p>
          <a:p>
            <a:pPr marL="514350" indent="-514350" algn="just">
              <a:spcBef>
                <a:spcPct val="20000"/>
              </a:spcBef>
              <a:buFont typeface="+mj-lt"/>
              <a:buAutoNum type="arabicPeriod"/>
            </a:pPr>
            <a:r>
              <a:rPr lang="ru-RU" sz="2400" dirty="0" smtClean="0">
                <a:latin typeface="Calibri" pitchFamily="34" charset="0"/>
              </a:rPr>
              <a:t>Проверить по ним позиции</a:t>
            </a:r>
          </a:p>
          <a:p>
            <a:pPr marL="514350" indent="-514350" algn="just">
              <a:spcBef>
                <a:spcPct val="20000"/>
              </a:spcBef>
              <a:buFont typeface="+mj-lt"/>
              <a:buAutoNum type="arabicPeriod"/>
            </a:pPr>
            <a:r>
              <a:rPr lang="ru-RU" sz="2400" dirty="0" smtClean="0">
                <a:latin typeface="Calibri" pitchFamily="34" charset="0"/>
              </a:rPr>
              <a:t>Выбрать запросы, где сайта нет в топ-50 (топ-100)</a:t>
            </a:r>
          </a:p>
          <a:p>
            <a:pPr marL="514350" indent="-514350" algn="just">
              <a:spcBef>
                <a:spcPct val="20000"/>
              </a:spcBef>
              <a:buFont typeface="+mj-lt"/>
              <a:buAutoNum type="arabicPeriod"/>
            </a:pPr>
            <a:r>
              <a:rPr lang="ru-RU" sz="2400" dirty="0" smtClean="0">
                <a:latin typeface="Calibri" pitchFamily="34" charset="0"/>
              </a:rPr>
              <a:t>Для каждого запроса выгрузить топ-10 (топ-30)</a:t>
            </a:r>
          </a:p>
          <a:p>
            <a:pPr marL="514350" indent="-514350" algn="just">
              <a:spcBef>
                <a:spcPct val="20000"/>
              </a:spcBef>
              <a:buFont typeface="+mj-lt"/>
              <a:buAutoNum type="arabicPeriod"/>
            </a:pPr>
            <a:r>
              <a:rPr lang="ru-RU" sz="2400" dirty="0" smtClean="0">
                <a:latin typeface="Calibri" pitchFamily="34" charset="0"/>
              </a:rPr>
              <a:t>Модифицировать запросы из СЯ:</a:t>
            </a:r>
          </a:p>
          <a:p>
            <a:pPr lvl="4" algn="just">
              <a:spcBef>
                <a:spcPct val="20000"/>
              </a:spcBef>
            </a:pPr>
            <a:r>
              <a:rPr lang="ru-RU" sz="2000" dirty="0" smtClean="0">
                <a:latin typeface="Calibri" pitchFamily="34" charset="0"/>
              </a:rPr>
              <a:t>Запрос1 </a:t>
            </a:r>
            <a:r>
              <a:rPr lang="en-US" sz="2000" dirty="0" smtClean="0">
                <a:latin typeface="Calibri" pitchFamily="34" charset="0"/>
              </a:rPr>
              <a:t>~~ site:domain1.ru</a:t>
            </a:r>
          </a:p>
          <a:p>
            <a:pPr lvl="4" algn="just">
              <a:spcBef>
                <a:spcPct val="20000"/>
              </a:spcBef>
            </a:pPr>
            <a:r>
              <a:rPr lang="ru-RU" sz="2000" dirty="0">
                <a:latin typeface="Calibri" pitchFamily="34" charset="0"/>
              </a:rPr>
              <a:t>Запрос1 </a:t>
            </a:r>
            <a:r>
              <a:rPr lang="en-US" sz="2000" dirty="0">
                <a:latin typeface="Calibri" pitchFamily="34" charset="0"/>
              </a:rPr>
              <a:t>~~ </a:t>
            </a:r>
            <a:r>
              <a:rPr lang="en-US" sz="2000" dirty="0" smtClean="0">
                <a:latin typeface="Calibri" pitchFamily="34" charset="0"/>
              </a:rPr>
              <a:t>site:domain2.ru</a:t>
            </a:r>
          </a:p>
          <a:p>
            <a:pPr lvl="4" algn="just">
              <a:spcBef>
                <a:spcPct val="20000"/>
              </a:spcBef>
            </a:pPr>
            <a:r>
              <a:rPr lang="en-US" sz="2000" dirty="0" smtClean="0">
                <a:latin typeface="Calibri" pitchFamily="34" charset="0"/>
              </a:rPr>
              <a:t>…</a:t>
            </a:r>
          </a:p>
          <a:p>
            <a:pPr lvl="4" algn="just">
              <a:spcBef>
                <a:spcPct val="20000"/>
              </a:spcBef>
            </a:pPr>
            <a:r>
              <a:rPr lang="ru-RU" sz="2000" dirty="0">
                <a:latin typeface="Calibri" pitchFamily="34" charset="0"/>
              </a:rPr>
              <a:t>Запрос1 </a:t>
            </a:r>
            <a:r>
              <a:rPr lang="en-US" sz="2000" dirty="0">
                <a:latin typeface="Calibri" pitchFamily="34" charset="0"/>
              </a:rPr>
              <a:t>~~ </a:t>
            </a:r>
            <a:r>
              <a:rPr lang="en-US" sz="2000" dirty="0" smtClean="0">
                <a:latin typeface="Calibri" pitchFamily="34" charset="0"/>
              </a:rPr>
              <a:t>site:domain10.ru</a:t>
            </a:r>
            <a:endParaRPr lang="ru-RU" sz="2000" dirty="0">
              <a:latin typeface="Calibri" pitchFamily="34" charset="0"/>
            </a:endParaRPr>
          </a:p>
          <a:p>
            <a:pPr marL="514350" indent="-514350" algn="just">
              <a:spcBef>
                <a:spcPct val="20000"/>
              </a:spcBef>
              <a:buFont typeface="+mj-lt"/>
              <a:buAutoNum type="arabicPeriod"/>
            </a:pPr>
            <a:r>
              <a:rPr lang="ru-RU" sz="2400" dirty="0" smtClean="0">
                <a:latin typeface="Calibri" pitchFamily="34" charset="0"/>
              </a:rPr>
              <a:t>По всем модифицированным запросам проверить позиции</a:t>
            </a:r>
          </a:p>
          <a:p>
            <a:pPr marL="514350" indent="-514350" algn="just">
              <a:spcBef>
                <a:spcPct val="20000"/>
              </a:spcBef>
              <a:buFont typeface="+mj-lt"/>
              <a:buAutoNum type="arabicPeriod"/>
            </a:pPr>
            <a:r>
              <a:rPr lang="ru-RU" sz="2400" dirty="0" smtClean="0">
                <a:latin typeface="Calibri" pitchFamily="34" charset="0"/>
              </a:rPr>
              <a:t>Выбрать сайты, при исключении которых есть рост</a:t>
            </a:r>
            <a:endParaRPr lang="ru-RU" sz="24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8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800" dirty="0" smtClean="0">
              <a:latin typeface="Calibri" pitchFamily="34" charset="0"/>
            </a:endParaRPr>
          </a:p>
          <a:p>
            <a:pPr marL="514350" indent="-514350" algn="just">
              <a:spcBef>
                <a:spcPct val="20000"/>
              </a:spcBef>
              <a:buFont typeface="+mj-lt"/>
              <a:buAutoNum type="arabicPeriod"/>
            </a:pPr>
            <a:endParaRPr lang="ru-RU" sz="2800" b="1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800" b="1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3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latin typeface="Calibri" pitchFamily="34" charset="0"/>
              </a:rPr>
              <a:t>Фильтр за </a:t>
            </a:r>
            <a:r>
              <a:rPr lang="ru-RU" sz="3600" b="1" dirty="0" err="1">
                <a:latin typeface="Calibri" pitchFamily="34" charset="0"/>
              </a:rPr>
              <a:t>аффилированность</a:t>
            </a:r>
            <a:r>
              <a:rPr lang="ru-RU" sz="3600" b="1" dirty="0">
                <a:latin typeface="Calibri" pitchFamily="34" charset="0"/>
              </a:rPr>
              <a:t> сайтов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908719"/>
            <a:ext cx="8496300" cy="511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800" b="1" dirty="0" smtClean="0">
                <a:latin typeface="Calibri" pitchFamily="34" charset="0"/>
              </a:rPr>
              <a:t>Как </a:t>
            </a:r>
            <a:r>
              <a:rPr lang="ru-RU" sz="2800" b="1" u="sng" dirty="0" smtClean="0">
                <a:latin typeface="Calibri" pitchFamily="34" charset="0"/>
              </a:rPr>
              <a:t>раньше</a:t>
            </a:r>
            <a:r>
              <a:rPr lang="ru-RU" sz="2800" b="1" dirty="0" smtClean="0">
                <a:latin typeface="Calibri" pitchFamily="34" charset="0"/>
              </a:rPr>
              <a:t> проверяли </a:t>
            </a:r>
            <a:r>
              <a:rPr lang="ru-RU" sz="2800" b="1" dirty="0" err="1" smtClean="0">
                <a:latin typeface="Calibri" pitchFamily="34" charset="0"/>
              </a:rPr>
              <a:t>аффилированность</a:t>
            </a:r>
            <a:r>
              <a:rPr lang="ru-RU" sz="2800" b="1" dirty="0" smtClean="0">
                <a:latin typeface="Calibri" pitchFamily="34" charset="0"/>
              </a:rPr>
              <a:t> 2 сайтов:</a:t>
            </a:r>
          </a:p>
          <a:p>
            <a:pPr lvl="1" algn="just">
              <a:spcBef>
                <a:spcPct val="20000"/>
              </a:spcBef>
            </a:pPr>
            <a:r>
              <a:rPr lang="en-US" sz="2400" dirty="0">
                <a:latin typeface="Calibri" pitchFamily="34" charset="0"/>
              </a:rPr>
              <a:t>www.domain1.ru |www.domain2.ru</a:t>
            </a:r>
          </a:p>
          <a:p>
            <a:pPr lvl="1" algn="just">
              <a:spcBef>
                <a:spcPct val="20000"/>
              </a:spcBef>
            </a:pPr>
            <a:r>
              <a:rPr lang="en-US" sz="2400" dirty="0">
                <a:latin typeface="Calibri" pitchFamily="34" charset="0"/>
              </a:rPr>
              <a:t>host:domain1.ru | host:domain2.ru</a:t>
            </a:r>
          </a:p>
          <a:p>
            <a:pPr lvl="1" algn="just">
              <a:spcBef>
                <a:spcPct val="20000"/>
              </a:spcBef>
            </a:pPr>
            <a:r>
              <a:rPr lang="en-US" sz="2400" dirty="0">
                <a:latin typeface="Calibri" pitchFamily="34" charset="0"/>
              </a:rPr>
              <a:t>(domain:site1 /+1 </a:t>
            </a:r>
            <a:r>
              <a:rPr lang="en-US" sz="2400" dirty="0" err="1">
                <a:latin typeface="Calibri" pitchFamily="34" charset="0"/>
              </a:rPr>
              <a:t>domain:ru</a:t>
            </a:r>
            <a:r>
              <a:rPr lang="en-US" sz="2400" dirty="0">
                <a:latin typeface="Calibri" pitchFamily="34" charset="0"/>
              </a:rPr>
              <a:t>) | (domain:site2 /+1 </a:t>
            </a:r>
            <a:r>
              <a:rPr lang="en-US" sz="2400" dirty="0" err="1">
                <a:latin typeface="Calibri" pitchFamily="34" charset="0"/>
              </a:rPr>
              <a:t>domain:ru</a:t>
            </a:r>
            <a:r>
              <a:rPr lang="en-US" sz="2400" dirty="0">
                <a:latin typeface="Calibri" pitchFamily="34" charset="0"/>
              </a:rPr>
              <a:t>)</a:t>
            </a:r>
          </a:p>
          <a:p>
            <a:pPr lvl="1" algn="just">
              <a:spcBef>
                <a:spcPct val="20000"/>
              </a:spcBef>
            </a:pPr>
            <a:r>
              <a:rPr lang="en-US" sz="2400" dirty="0">
                <a:latin typeface="Calibri" pitchFamily="34" charset="0"/>
              </a:rPr>
              <a:t>(domain:site1 &amp;/(1 1) </a:t>
            </a:r>
            <a:r>
              <a:rPr lang="en-US" sz="2400" dirty="0" err="1">
                <a:latin typeface="Calibri" pitchFamily="34" charset="0"/>
              </a:rPr>
              <a:t>domain:ru</a:t>
            </a:r>
            <a:r>
              <a:rPr lang="en-US" sz="2400" dirty="0">
                <a:latin typeface="Calibri" pitchFamily="34" charset="0"/>
              </a:rPr>
              <a:t>) | (domain:site2 &amp;/(1 1) </a:t>
            </a:r>
            <a:r>
              <a:rPr lang="en-US" sz="2400" dirty="0" err="1">
                <a:latin typeface="Calibri" pitchFamily="34" charset="0"/>
              </a:rPr>
              <a:t>domain:ru</a:t>
            </a:r>
            <a:r>
              <a:rPr lang="en-US" sz="2400" dirty="0">
                <a:latin typeface="Calibri" pitchFamily="34" charset="0"/>
              </a:rPr>
              <a:t>)</a:t>
            </a:r>
          </a:p>
          <a:p>
            <a:pPr lvl="1" algn="just">
              <a:spcBef>
                <a:spcPct val="20000"/>
              </a:spcBef>
            </a:pPr>
            <a:r>
              <a:rPr lang="en-US" sz="2400" dirty="0" smtClean="0">
                <a:latin typeface="Calibri" pitchFamily="34" charset="0"/>
              </a:rPr>
              <a:t>"</a:t>
            </a:r>
            <a:r>
              <a:rPr lang="ru-RU" sz="2400" dirty="0">
                <a:latin typeface="Calibri" pitchFamily="34" charset="0"/>
              </a:rPr>
              <a:t>запрос" &lt;&lt; (</a:t>
            </a:r>
            <a:r>
              <a:rPr lang="en-US" sz="2400" dirty="0">
                <a:latin typeface="Calibri" pitchFamily="34" charset="0"/>
              </a:rPr>
              <a:t>url:domain1.ru | url:domain1.ru/)</a:t>
            </a:r>
          </a:p>
          <a:p>
            <a:pPr lvl="1" algn="just">
              <a:spcBef>
                <a:spcPct val="20000"/>
              </a:spcBef>
            </a:pPr>
            <a:r>
              <a:rPr lang="ru-RU" sz="2400" dirty="0">
                <a:latin typeface="Calibri" pitchFamily="34" charset="0"/>
              </a:rPr>
              <a:t>запрос &lt;&lt; (</a:t>
            </a:r>
            <a:r>
              <a:rPr lang="en-US" sz="2400" dirty="0" err="1">
                <a:latin typeface="Calibri" pitchFamily="34" charset="0"/>
              </a:rPr>
              <a:t>lang:ru</a:t>
            </a:r>
            <a:r>
              <a:rPr lang="en-US" sz="2400" dirty="0">
                <a:latin typeface="Calibri" pitchFamily="34" charset="0"/>
              </a:rPr>
              <a:t> ~~ </a:t>
            </a:r>
            <a:r>
              <a:rPr lang="en-US" sz="2400" dirty="0" err="1" smtClean="0">
                <a:latin typeface="Calibri" pitchFamily="34" charset="0"/>
              </a:rPr>
              <a:t>site:domain.ru</a:t>
            </a:r>
            <a:r>
              <a:rPr lang="en-US" sz="2400" dirty="0">
                <a:latin typeface="Calibri" pitchFamily="34" charset="0"/>
              </a:rPr>
              <a:t>)</a:t>
            </a:r>
          </a:p>
          <a:p>
            <a:pPr lvl="1" algn="just">
              <a:spcBef>
                <a:spcPct val="20000"/>
              </a:spcBef>
            </a:pPr>
            <a:r>
              <a:rPr lang="en-US" sz="2400" dirty="0" smtClean="0">
                <a:latin typeface="Calibri" pitchFamily="34" charset="0"/>
              </a:rPr>
              <a:t>rhost:ru.site1</a:t>
            </a:r>
            <a:r>
              <a:rPr lang="en-US" sz="2400" dirty="0">
                <a:latin typeface="Calibri" pitchFamily="34" charset="0"/>
              </a:rPr>
              <a:t>.* | rhost:ru.site2.*</a:t>
            </a:r>
          </a:p>
          <a:p>
            <a:pPr lvl="1" algn="just">
              <a:spcBef>
                <a:spcPct val="20000"/>
              </a:spcBef>
            </a:pPr>
            <a:r>
              <a:rPr lang="en-US" sz="2400" dirty="0">
                <a:latin typeface="Calibri" pitchFamily="34" charset="0"/>
              </a:rPr>
              <a:t>inurl:site1.ru | inurl:site2.ru</a:t>
            </a:r>
          </a:p>
          <a:p>
            <a:pPr lvl="1" algn="just">
              <a:spcBef>
                <a:spcPct val="20000"/>
              </a:spcBef>
            </a:pPr>
            <a:r>
              <a:rPr lang="ru-RU" sz="2400" dirty="0" smtClean="0">
                <a:latin typeface="Calibri" pitchFamily="34" charset="0"/>
              </a:rPr>
              <a:t>…</a:t>
            </a:r>
            <a:endParaRPr lang="en-US" sz="2400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Игорь\Desktop\block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712" y="3757366"/>
            <a:ext cx="4194087" cy="218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2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latin typeface="Calibri" pitchFamily="34" charset="0"/>
              </a:rPr>
              <a:t>Фильтр за </a:t>
            </a:r>
            <a:r>
              <a:rPr lang="ru-RU" sz="3600" b="1" dirty="0" err="1">
                <a:latin typeface="Calibri" pitchFamily="34" charset="0"/>
              </a:rPr>
              <a:t>аффилированность</a:t>
            </a:r>
            <a:r>
              <a:rPr lang="ru-RU" sz="3600" b="1" dirty="0">
                <a:latin typeface="Calibri" pitchFamily="34" charset="0"/>
              </a:rPr>
              <a:t> сайтов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400" b="1" dirty="0" smtClean="0">
                <a:latin typeface="Calibri" pitchFamily="34" charset="0"/>
              </a:rPr>
              <a:t>Рабочий запрос, два аффилированных сайта:</a:t>
            </a:r>
            <a:r>
              <a:rPr lang="en-US" sz="2400" b="1" dirty="0" smtClean="0">
                <a:latin typeface="Calibri" pitchFamily="34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sz="2000" dirty="0" err="1">
                <a:latin typeface="Calibri" pitchFamily="34" charset="0"/>
              </a:rPr>
              <a:t>lang:ru</a:t>
            </a:r>
            <a:r>
              <a:rPr lang="en-US" sz="2000" dirty="0">
                <a:latin typeface="Calibri" pitchFamily="34" charset="0"/>
              </a:rPr>
              <a:t> ~~ </a:t>
            </a:r>
            <a:r>
              <a:rPr lang="en-US" sz="2000" dirty="0" err="1">
                <a:latin typeface="Calibri" pitchFamily="34" charset="0"/>
              </a:rPr>
              <a:t>domain:ua</a:t>
            </a:r>
            <a:r>
              <a:rPr lang="en-US" sz="2000" dirty="0">
                <a:latin typeface="Calibri" pitchFamily="34" charset="0"/>
              </a:rPr>
              <a:t> &lt;&lt; (url:www.demis-promo.ru | url:www.demis.ru</a:t>
            </a:r>
            <a:r>
              <a:rPr lang="en-US" sz="2000" dirty="0" smtClean="0">
                <a:latin typeface="Calibri" pitchFamily="34" charset="0"/>
              </a:rPr>
              <a:t>)</a:t>
            </a:r>
          </a:p>
          <a:p>
            <a:pPr algn="just">
              <a:spcBef>
                <a:spcPct val="20000"/>
              </a:spcBef>
            </a:pPr>
            <a:endParaRPr lang="ru-RU" sz="2000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0" y="1763394"/>
            <a:ext cx="790236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9059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latin typeface="Calibri" pitchFamily="34" charset="0"/>
              </a:rPr>
              <a:t>Фильтр за </a:t>
            </a:r>
            <a:r>
              <a:rPr lang="ru-RU" sz="3600" b="1" dirty="0" err="1">
                <a:latin typeface="Calibri" pitchFamily="34" charset="0"/>
              </a:rPr>
              <a:t>аффилированность</a:t>
            </a:r>
            <a:r>
              <a:rPr lang="ru-RU" sz="3600" b="1" dirty="0">
                <a:latin typeface="Calibri" pitchFamily="34" charset="0"/>
              </a:rPr>
              <a:t> сайтов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400" b="1" dirty="0" smtClean="0">
                <a:latin typeface="Calibri" pitchFamily="34" charset="0"/>
              </a:rPr>
              <a:t>Рабочий запрос, два НЕ аффилированных сайта:</a:t>
            </a:r>
            <a:r>
              <a:rPr lang="en-US" sz="2400" b="1" dirty="0" smtClean="0">
                <a:latin typeface="Calibri" pitchFamily="34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sz="2000" dirty="0" err="1">
                <a:latin typeface="Calibri" pitchFamily="34" charset="0"/>
              </a:rPr>
              <a:t>lang:ru</a:t>
            </a:r>
            <a:r>
              <a:rPr lang="en-US" sz="2000" dirty="0">
                <a:latin typeface="Calibri" pitchFamily="34" charset="0"/>
              </a:rPr>
              <a:t> ~~ </a:t>
            </a:r>
            <a:r>
              <a:rPr lang="en-US" sz="2000" dirty="0" err="1">
                <a:latin typeface="Calibri" pitchFamily="34" charset="0"/>
              </a:rPr>
              <a:t>domain:ua</a:t>
            </a:r>
            <a:r>
              <a:rPr lang="en-US" sz="2000" dirty="0">
                <a:latin typeface="Calibri" pitchFamily="34" charset="0"/>
              </a:rPr>
              <a:t> &lt;&lt; (url:www.bdbd.ru | url:kokoc.com)</a:t>
            </a:r>
            <a:endParaRPr lang="ru-RU" sz="2000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83445"/>
            <a:ext cx="7029660" cy="4173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7129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latin typeface="Calibri" pitchFamily="34" charset="0"/>
              </a:rPr>
              <a:t>Фильтр за </a:t>
            </a:r>
            <a:r>
              <a:rPr lang="ru-RU" sz="3600" b="1" dirty="0" smtClean="0">
                <a:latin typeface="Calibri" pitchFamily="34" charset="0"/>
              </a:rPr>
              <a:t>взрослый контент</a:t>
            </a:r>
            <a:endParaRPr lang="ru-RU" sz="3600" b="1" dirty="0">
              <a:latin typeface="Calibri" pitchFamily="34" charset="0"/>
            </a:endParaRP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800" b="1" dirty="0" smtClean="0">
                <a:latin typeface="Calibri" pitchFamily="34" charset="0"/>
              </a:rPr>
              <a:t>Поиск </a:t>
            </a:r>
            <a:r>
              <a:rPr lang="ru-RU" sz="2800" b="1" dirty="0">
                <a:latin typeface="Calibri" pitchFamily="34" charset="0"/>
              </a:rPr>
              <a:t>Яндекса и контент для </a:t>
            </a:r>
            <a:r>
              <a:rPr lang="ru-RU" sz="2800" b="1" dirty="0" smtClean="0">
                <a:latin typeface="Calibri" pitchFamily="34" charset="0"/>
              </a:rPr>
              <a:t>взрослых</a:t>
            </a:r>
          </a:p>
          <a:p>
            <a:pPr lvl="1" algn="just">
              <a:spcBef>
                <a:spcPct val="20000"/>
              </a:spcBef>
            </a:pPr>
            <a:r>
              <a:rPr lang="ru-RU" sz="2000" dirty="0">
                <a:latin typeface="Calibri" pitchFamily="34" charset="0"/>
              </a:rPr>
              <a:t>Мы хотим обеспечить всем нашим пользователям, в том числе и тем, которые не интересуются каким-либо эротическим контентом, релевантные результаты поиска. [...] Мы считаем, что если в поисковом запросе явно не выражено намерение найти именно порнографию и ничего другого, то поисковая машина не должна предлагать в результатах поиска ссылки на ресурсы с эротическим содержанием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 algn="just">
              <a:spcBef>
                <a:spcPct val="20000"/>
              </a:spcBef>
            </a:pPr>
            <a:r>
              <a:rPr lang="ru-RU" sz="2000" b="1" dirty="0" smtClean="0">
                <a:latin typeface="Calibri" pitchFamily="34" charset="0"/>
              </a:rPr>
              <a:t>И ещё:</a:t>
            </a:r>
          </a:p>
          <a:p>
            <a:pPr lvl="1" algn="just">
              <a:spcBef>
                <a:spcPct val="20000"/>
              </a:spcBef>
            </a:pPr>
            <a:r>
              <a:rPr lang="ru-RU" sz="2000" dirty="0">
                <a:latin typeface="Calibri" pitchFamily="34" charset="0"/>
              </a:rPr>
              <a:t>Для определения «</a:t>
            </a:r>
            <a:r>
              <a:rPr lang="ru-RU" sz="2000" dirty="0" err="1">
                <a:latin typeface="Calibri" pitchFamily="34" charset="0"/>
              </a:rPr>
              <a:t>порнографичности</a:t>
            </a:r>
            <a:r>
              <a:rPr lang="ru-RU" sz="2000" dirty="0">
                <a:latin typeface="Calibri" pitchFamily="34" charset="0"/>
              </a:rPr>
              <a:t>» страницы используются, в первую очередь, тексты и слова, размещенные на этой странице (в том числе — в ссылках). Используются и многие другие факторы. Например, если на сайте много страниц «для взрослых», содержащих соответствующую лексику, то, с большой вероятностью, из результатов поиска будут отфильтрованы и другие страницы с этого сайта, даже те, которые такую лексику не содержат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 lvl="1" algn="r">
              <a:spcBef>
                <a:spcPct val="20000"/>
              </a:spcBef>
            </a:pPr>
            <a:r>
              <a:rPr lang="en-US" sz="2000" dirty="0">
                <a:latin typeface="Calibri" pitchFamily="34" charset="0"/>
                <a:hlinkClick r:id="rId2"/>
              </a:rPr>
              <a:t>https://company.yandex.ru/rules/filtration</a:t>
            </a:r>
            <a:r>
              <a:rPr lang="en-US" sz="2000" dirty="0" smtClean="0">
                <a:latin typeface="Calibri" pitchFamily="34" charset="0"/>
                <a:hlinkClick r:id="rId2"/>
              </a:rPr>
              <a:t>/</a:t>
            </a:r>
            <a:r>
              <a:rPr lang="ru-RU" sz="2000" dirty="0" smtClean="0">
                <a:latin typeface="Calibri" pitchFamily="34" charset="0"/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7602" y="6165304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58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latin typeface="Calibri" pitchFamily="34" charset="0"/>
              </a:rPr>
              <a:t>Фильтр за </a:t>
            </a:r>
            <a:r>
              <a:rPr lang="ru-RU" sz="3600" b="1" dirty="0" smtClean="0">
                <a:latin typeface="Calibri" pitchFamily="34" charset="0"/>
              </a:rPr>
              <a:t>взрослый контент</a:t>
            </a:r>
            <a:endParaRPr lang="ru-RU" sz="3600" b="1" dirty="0">
              <a:latin typeface="Calibri" pitchFamily="34" charset="0"/>
            </a:endParaRP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800" b="1" dirty="0">
                <a:latin typeface="Calibri" pitchFamily="34" charset="0"/>
              </a:rPr>
              <a:t>Семейный поиск становится </a:t>
            </a:r>
            <a:r>
              <a:rPr lang="ru-RU" sz="2800" b="1" dirty="0" smtClean="0">
                <a:latin typeface="Calibri" pitchFamily="34" charset="0"/>
              </a:rPr>
              <a:t>лучше</a:t>
            </a:r>
          </a:p>
          <a:p>
            <a:pPr lvl="1" algn="just">
              <a:spcBef>
                <a:spcPct val="20000"/>
              </a:spcBef>
            </a:pPr>
            <a:r>
              <a:rPr lang="ru-RU" sz="2000" dirty="0">
                <a:latin typeface="Calibri" pitchFamily="34" charset="0"/>
              </a:rPr>
              <a:t>Существенный вклад в качество фильтрации внес алгоритм обнаружения баннерной рекламы порнографического содержания: документы, содержащие такую рекламу, мы также удаляем из результатов "семейного поиска". По нашим данным реклама взрослого содержания размещена не менее, чем на 50 тысячах сайтов </a:t>
            </a:r>
            <a:r>
              <a:rPr lang="ru-RU" sz="2000" dirty="0" err="1">
                <a:latin typeface="Calibri" pitchFamily="34" charset="0"/>
              </a:rPr>
              <a:t>рунета</a:t>
            </a:r>
            <a:r>
              <a:rPr lang="ru-RU" sz="2000" dirty="0">
                <a:latin typeface="Calibri" pitchFamily="34" charset="0"/>
              </a:rPr>
              <a:t>. </a:t>
            </a:r>
          </a:p>
          <a:p>
            <a:pPr algn="just">
              <a:spcBef>
                <a:spcPct val="20000"/>
              </a:spcBef>
            </a:pPr>
            <a:r>
              <a:rPr lang="ru-RU" sz="2000" b="1" dirty="0">
                <a:latin typeface="Calibri" pitchFamily="34" charset="0"/>
              </a:rPr>
              <a:t>И ещё:</a:t>
            </a:r>
          </a:p>
          <a:p>
            <a:pPr lvl="1" algn="just">
              <a:spcBef>
                <a:spcPct val="20000"/>
              </a:spcBef>
            </a:pPr>
            <a:r>
              <a:rPr lang="ru-RU" sz="2000" dirty="0">
                <a:latin typeface="Calibri" pitchFamily="34" charset="0"/>
              </a:rPr>
              <a:t>Разработанная технология используется также и в большом поиске, когда в поисковом запросе явно не выражено намерение найти материалы "для взрослых". В этом случае поисковая система не предлагает пользователям в результатах поиска ссылки на ресурсы с подобными материалами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 lvl="1" algn="r">
              <a:spcBef>
                <a:spcPct val="20000"/>
              </a:spcBef>
            </a:pPr>
            <a:r>
              <a:rPr lang="en-US" sz="2000" dirty="0">
                <a:latin typeface="Calibri" pitchFamily="34" charset="0"/>
                <a:hlinkClick r:id="rId2"/>
              </a:rPr>
              <a:t>http://</a:t>
            </a:r>
            <a:r>
              <a:rPr lang="en-US" sz="2000" dirty="0" smtClean="0">
                <a:latin typeface="Calibri" pitchFamily="34" charset="0"/>
                <a:hlinkClick r:id="rId2"/>
              </a:rPr>
              <a:t>webmaster.ya.ru/7913</a:t>
            </a:r>
            <a:endParaRPr lang="ru-RU" sz="2000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7602" y="5928380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79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latin typeface="Calibri" pitchFamily="34" charset="0"/>
              </a:rPr>
              <a:t>Фильтр за </a:t>
            </a:r>
            <a:r>
              <a:rPr lang="ru-RU" sz="3600" b="1" dirty="0" smtClean="0">
                <a:latin typeface="Calibri" pitchFamily="34" charset="0"/>
              </a:rPr>
              <a:t>взрослый контент</a:t>
            </a:r>
            <a:endParaRPr lang="ru-RU" sz="3600" b="1" dirty="0">
              <a:latin typeface="Calibri" pitchFamily="34" charset="0"/>
            </a:endParaRP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800" b="1" dirty="0">
                <a:latin typeface="Calibri" pitchFamily="34" charset="0"/>
              </a:rPr>
              <a:t>Как диагностировать фильтр</a:t>
            </a:r>
            <a:r>
              <a:rPr lang="ru-RU" sz="2800" b="1" dirty="0" smtClean="0">
                <a:latin typeface="Calibri" pitchFamily="34" charset="0"/>
              </a:rPr>
              <a:t>:</a:t>
            </a:r>
          </a:p>
          <a:p>
            <a:pPr algn="just">
              <a:spcBef>
                <a:spcPct val="20000"/>
              </a:spcBef>
            </a:pPr>
            <a:r>
              <a:rPr lang="ru-RU" sz="2800" dirty="0" smtClean="0">
                <a:latin typeface="Calibri" pitchFamily="34" charset="0"/>
              </a:rPr>
              <a:t>Использовать при поиске </a:t>
            </a:r>
            <a:r>
              <a:rPr lang="en-US" sz="2800" dirty="0" smtClean="0">
                <a:latin typeface="Calibri" pitchFamily="34" charset="0"/>
              </a:rPr>
              <a:t>GET </a:t>
            </a:r>
            <a:r>
              <a:rPr lang="ru-RU" sz="2800" dirty="0" smtClean="0">
                <a:latin typeface="Calibri" pitchFamily="34" charset="0"/>
              </a:rPr>
              <a:t>параметр </a:t>
            </a:r>
            <a:r>
              <a:rPr lang="en-US" sz="2800" dirty="0">
                <a:latin typeface="Calibri" pitchFamily="34" charset="0"/>
              </a:rPr>
              <a:t>&amp;</a:t>
            </a:r>
            <a:r>
              <a:rPr lang="en-US" sz="2800" dirty="0" smtClean="0">
                <a:latin typeface="Calibri" pitchFamily="34" charset="0"/>
              </a:rPr>
              <a:t>family=yes</a:t>
            </a:r>
            <a:endParaRPr lang="ru-RU" sz="28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8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8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8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800" dirty="0" smtClean="0">
                <a:latin typeface="Calibri" pitchFamily="34" charset="0"/>
              </a:rPr>
              <a:t>Без </a:t>
            </a:r>
            <a:r>
              <a:rPr lang="en-US" sz="2800" dirty="0">
                <a:latin typeface="Calibri" pitchFamily="34" charset="0"/>
              </a:rPr>
              <a:t>GET </a:t>
            </a:r>
            <a:r>
              <a:rPr lang="ru-RU" sz="2800" dirty="0" smtClean="0">
                <a:latin typeface="Calibri" pitchFamily="34" charset="0"/>
              </a:rPr>
              <a:t>параметра </a:t>
            </a:r>
            <a:r>
              <a:rPr lang="en-US" sz="2800" dirty="0">
                <a:latin typeface="Calibri" pitchFamily="34" charset="0"/>
              </a:rPr>
              <a:t>&amp;family=yes</a:t>
            </a:r>
            <a:endParaRPr lang="ru-RU" sz="28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800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86" y="3897239"/>
            <a:ext cx="62293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844823"/>
            <a:ext cx="62484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5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latin typeface="Calibri" pitchFamily="34" charset="0"/>
              </a:rPr>
              <a:t>Фильтр за </a:t>
            </a:r>
            <a:r>
              <a:rPr lang="ru-RU" sz="3600" b="1" dirty="0" smtClean="0">
                <a:latin typeface="Calibri" pitchFamily="34" charset="0"/>
              </a:rPr>
              <a:t>взрослый контент</a:t>
            </a:r>
            <a:endParaRPr lang="ru-RU" sz="3600" b="1" dirty="0">
              <a:latin typeface="Calibri" pitchFamily="34" charset="0"/>
            </a:endParaRP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800" b="1" dirty="0" smtClean="0">
                <a:latin typeface="Calibri" pitchFamily="34" charset="0"/>
              </a:rPr>
              <a:t>Может накладываться на отдельные </a:t>
            </a:r>
            <a:r>
              <a:rPr lang="en-US" sz="2800" b="1" dirty="0" smtClean="0">
                <a:latin typeface="Calibri" pitchFamily="34" charset="0"/>
              </a:rPr>
              <a:t>URL</a:t>
            </a:r>
            <a:endParaRPr lang="ru-RU" sz="2800" b="1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800" dirty="0" smtClean="0">
                <a:latin typeface="Calibri" pitchFamily="34" charset="0"/>
              </a:rPr>
              <a:t>С использованием </a:t>
            </a:r>
            <a:r>
              <a:rPr lang="en-US" sz="2800" dirty="0" smtClean="0">
                <a:latin typeface="Calibri" pitchFamily="34" charset="0"/>
              </a:rPr>
              <a:t>GET </a:t>
            </a:r>
            <a:r>
              <a:rPr lang="ru-RU" sz="2800" dirty="0" smtClean="0">
                <a:latin typeface="Calibri" pitchFamily="34" charset="0"/>
              </a:rPr>
              <a:t>параметра </a:t>
            </a:r>
            <a:r>
              <a:rPr lang="en-US" sz="2800" dirty="0">
                <a:latin typeface="Calibri" pitchFamily="34" charset="0"/>
              </a:rPr>
              <a:t>&amp;family=yes</a:t>
            </a:r>
            <a:endParaRPr lang="ru-RU" sz="28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8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8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8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800" dirty="0" smtClean="0">
                <a:latin typeface="Calibri" pitchFamily="34" charset="0"/>
              </a:rPr>
              <a:t>Без </a:t>
            </a:r>
            <a:r>
              <a:rPr lang="en-US" sz="2800" dirty="0">
                <a:latin typeface="Calibri" pitchFamily="34" charset="0"/>
              </a:rPr>
              <a:t>GET </a:t>
            </a:r>
            <a:r>
              <a:rPr lang="ru-RU" sz="2800" dirty="0" smtClean="0">
                <a:latin typeface="Calibri" pitchFamily="34" charset="0"/>
              </a:rPr>
              <a:t>параметра </a:t>
            </a:r>
            <a:r>
              <a:rPr lang="en-US" sz="2800" dirty="0">
                <a:latin typeface="Calibri" pitchFamily="34" charset="0"/>
              </a:rPr>
              <a:t>&amp;family=yes</a:t>
            </a:r>
            <a:endParaRPr lang="ru-RU" sz="28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8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68" y="3875627"/>
            <a:ext cx="6379284" cy="187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77" y="1720825"/>
            <a:ext cx="6113349" cy="171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9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latin typeface="Calibri" pitchFamily="34" charset="0"/>
              </a:rPr>
              <a:t>Фильтр на одинаковые </a:t>
            </a:r>
            <a:r>
              <a:rPr lang="ru-RU" sz="3600" b="1" dirty="0" err="1">
                <a:latin typeface="Calibri" pitchFamily="34" charset="0"/>
              </a:rPr>
              <a:t>сниппеты</a:t>
            </a:r>
            <a:endParaRPr lang="ru-RU" sz="3600" b="1" dirty="0">
              <a:latin typeface="Calibri" pitchFamily="34" charset="0"/>
            </a:endParaRP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000" dirty="0" smtClean="0">
                <a:latin typeface="Calibri" pitchFamily="34" charset="0"/>
              </a:rPr>
              <a:t>Сайт </a:t>
            </a:r>
            <a:r>
              <a:rPr lang="ru-RU" sz="2000" dirty="0">
                <a:latin typeface="Calibri" pitchFamily="34" charset="0"/>
              </a:rPr>
              <a:t>исчезает из топа по запросу (или нескольким запросам), но при этом в выдаче по ссылке “Показать все сайты без предпочтения” показывается на прежнем месте. </a:t>
            </a:r>
            <a:r>
              <a:rPr lang="ru-RU" sz="2000" dirty="0" smtClean="0">
                <a:latin typeface="Calibri" pitchFamily="34" charset="0"/>
              </a:rPr>
              <a:t>© </a:t>
            </a:r>
            <a:r>
              <a:rPr lang="en-US" sz="2000" dirty="0" smtClean="0">
                <a:latin typeface="Calibri" pitchFamily="34" charset="0"/>
              </a:rPr>
              <a:t>E. </a:t>
            </a:r>
            <a:r>
              <a:rPr lang="ru-RU" sz="2000" dirty="0" smtClean="0">
                <a:latin typeface="Calibri" pitchFamily="34" charset="0"/>
              </a:rPr>
              <a:t>Камская</a:t>
            </a:r>
          </a:p>
          <a:p>
            <a:pPr algn="just">
              <a:spcBef>
                <a:spcPct val="20000"/>
              </a:spcBef>
            </a:pPr>
            <a:r>
              <a:rPr lang="ru-RU" sz="2000" b="1" dirty="0" smtClean="0">
                <a:latin typeface="Calibri" pitchFamily="34" charset="0"/>
              </a:rPr>
              <a:t>Для диагностики используется </a:t>
            </a:r>
            <a:r>
              <a:rPr lang="en-US" sz="2000" b="1" dirty="0" smtClean="0">
                <a:latin typeface="Calibri" pitchFamily="34" charset="0"/>
              </a:rPr>
              <a:t>GET </a:t>
            </a:r>
            <a:r>
              <a:rPr lang="ru-RU" sz="2000" b="1" dirty="0" smtClean="0">
                <a:latin typeface="Calibri" pitchFamily="34" charset="0"/>
              </a:rPr>
              <a:t>параметр </a:t>
            </a:r>
            <a:r>
              <a:rPr lang="en-US" sz="2000" b="1" dirty="0">
                <a:latin typeface="Calibri" pitchFamily="34" charset="0"/>
              </a:rPr>
              <a:t>&amp;</a:t>
            </a:r>
            <a:r>
              <a:rPr lang="en-US" sz="2000" b="1" dirty="0" err="1" smtClean="0">
                <a:latin typeface="Calibri" pitchFamily="34" charset="0"/>
              </a:rPr>
              <a:t>rd</a:t>
            </a:r>
            <a:r>
              <a:rPr lang="en-US" sz="2000" b="1" dirty="0" smtClean="0">
                <a:latin typeface="Calibri" pitchFamily="34" charset="0"/>
              </a:rPr>
              <a:t>=0</a:t>
            </a:r>
          </a:p>
          <a:p>
            <a:pPr algn="just">
              <a:spcBef>
                <a:spcPct val="20000"/>
              </a:spcBef>
            </a:pPr>
            <a:r>
              <a:rPr lang="ru-RU" sz="2400" b="1" dirty="0" smtClean="0">
                <a:latin typeface="Calibri" pitchFamily="34" charset="0"/>
              </a:rPr>
              <a:t>Удобно проверять в </a:t>
            </a:r>
            <a:r>
              <a:rPr lang="en-US" sz="2400" b="1" dirty="0" err="1" smtClean="0">
                <a:latin typeface="Calibri" pitchFamily="34" charset="0"/>
              </a:rPr>
              <a:t>KeyCollector</a:t>
            </a:r>
            <a:r>
              <a:rPr lang="ru-RU" sz="2400" b="1" dirty="0" smtClean="0">
                <a:latin typeface="Calibri" pitchFamily="34" charset="0"/>
              </a:rPr>
              <a:t>:</a:t>
            </a:r>
          </a:p>
          <a:p>
            <a:pPr algn="just">
              <a:spcBef>
                <a:spcPct val="20000"/>
              </a:spcBef>
            </a:pPr>
            <a:endParaRPr lang="ru-RU" sz="20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0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0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000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97955"/>
            <a:ext cx="5314751" cy="330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2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latin typeface="Calibri" pitchFamily="34" charset="0"/>
              </a:rPr>
              <a:t>Отключение ссылок в Яндексе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400" dirty="0" smtClean="0">
                <a:latin typeface="Calibri" pitchFamily="34" charset="0"/>
              </a:rPr>
              <a:t>Март 2014</a:t>
            </a:r>
            <a:r>
              <a:rPr lang="ru-RU" sz="2400" dirty="0">
                <a:latin typeface="Calibri" pitchFamily="34" charset="0"/>
              </a:rPr>
              <a:t>, </a:t>
            </a:r>
            <a:r>
              <a:rPr lang="ru-RU" sz="2400" dirty="0" smtClean="0">
                <a:latin typeface="Calibri" pitchFamily="34" charset="0"/>
              </a:rPr>
              <a:t>А. Садовский отменяет учет </a:t>
            </a:r>
            <a:r>
              <a:rPr lang="ru-RU" sz="2400" dirty="0">
                <a:latin typeface="Calibri" pitchFamily="34" charset="0"/>
              </a:rPr>
              <a:t>ссылок в ранжировании коммерческих запросов в </a:t>
            </a:r>
            <a:r>
              <a:rPr lang="ru-RU" sz="2400" dirty="0" smtClean="0">
                <a:latin typeface="Calibri" pitchFamily="34" charset="0"/>
              </a:rPr>
              <a:t>Московском регионе: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g-fotki.yandex.ru/get/9821/59492745.17/0_c88d0_fd61f2c6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00" y="1610942"/>
            <a:ext cx="6336704" cy="44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1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eaLnBrk="1" hangingPunct="1"/>
            <a:r>
              <a:rPr lang="ru-RU" b="1" dirty="0" smtClean="0"/>
              <a:t>Игорь Бакалов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eaLnBrk="1" hangingPunct="1"/>
            <a:r>
              <a:rPr lang="ru-RU" sz="1800" dirty="0" smtClean="0"/>
              <a:t>В клиентском </a:t>
            </a:r>
            <a:r>
              <a:rPr lang="en-US" sz="1800" dirty="0" smtClean="0"/>
              <a:t>SEO </a:t>
            </a:r>
            <a:r>
              <a:rPr lang="ru-RU" sz="1800" dirty="0" smtClean="0"/>
              <a:t>с 2010 года</a:t>
            </a:r>
          </a:p>
          <a:p>
            <a:pPr eaLnBrk="1" hangingPunct="1"/>
            <a:r>
              <a:rPr lang="ru-RU" sz="1800" dirty="0" smtClean="0"/>
              <a:t>Опыт продвижения: более </a:t>
            </a:r>
            <a:r>
              <a:rPr lang="en-US" sz="1800" dirty="0" smtClean="0"/>
              <a:t>10</a:t>
            </a:r>
            <a:r>
              <a:rPr lang="ru-RU" sz="1800" dirty="0" smtClean="0"/>
              <a:t>0 проектов</a:t>
            </a:r>
            <a:endParaRPr lang="en-US" sz="1800" dirty="0" smtClean="0"/>
          </a:p>
          <a:p>
            <a:pPr eaLnBrk="1" hangingPunct="1"/>
            <a:r>
              <a:rPr lang="ru-RU" sz="1800" dirty="0" smtClean="0"/>
              <a:t>Автор блога</a:t>
            </a:r>
            <a:r>
              <a:rPr lang="en-US" sz="1800" dirty="0" smtClean="0"/>
              <a:t> </a:t>
            </a:r>
            <a:r>
              <a:rPr lang="en-US" sz="1800" dirty="0" smtClean="0">
                <a:hlinkClick r:id="rId2"/>
              </a:rPr>
              <a:t>http://bakalov.info/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YouTube </a:t>
            </a:r>
            <a:r>
              <a:rPr lang="ru-RU" sz="1800" dirty="0" smtClean="0"/>
              <a:t>канал: </a:t>
            </a:r>
            <a:r>
              <a:rPr lang="en-US" sz="1800" dirty="0">
                <a:hlinkClick r:id="rId3"/>
              </a:rPr>
              <a:t>http://www.youtube.com/user/b7186rft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smtClean="0"/>
              <a:t> </a:t>
            </a:r>
          </a:p>
        </p:txBody>
      </p:sp>
      <p:pic>
        <p:nvPicPr>
          <p:cNvPr id="14339" name="Объект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824" y="2636912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248" y="6099175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latin typeface="Calibri" pitchFamily="34" charset="0"/>
              </a:rPr>
              <a:t>Отключение ссылок в Яндексе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3200" dirty="0" smtClean="0">
                <a:latin typeface="Calibri" pitchFamily="34" charset="0"/>
              </a:rPr>
              <a:t>Лето 2014</a:t>
            </a:r>
            <a:r>
              <a:rPr lang="ru-RU" sz="3200" dirty="0">
                <a:latin typeface="Calibri" pitchFamily="34" charset="0"/>
              </a:rPr>
              <a:t>, </a:t>
            </a:r>
            <a:r>
              <a:rPr lang="ru-RU" sz="3200" dirty="0" smtClean="0">
                <a:latin typeface="Calibri" pitchFamily="34" charset="0"/>
              </a:rPr>
              <a:t>Сергей Людкевич предлагает </a:t>
            </a:r>
            <a:r>
              <a:rPr lang="ru-RU" sz="3200" dirty="0">
                <a:latin typeface="Calibri" pitchFamily="34" charset="0"/>
              </a:rPr>
              <a:t>методику проверки отключения ссылочного по </a:t>
            </a:r>
            <a:r>
              <a:rPr lang="ru-RU" sz="3200" dirty="0" smtClean="0">
                <a:latin typeface="Calibri" pitchFamily="34" charset="0"/>
              </a:rPr>
              <a:t>запросам:</a:t>
            </a:r>
          </a:p>
          <a:p>
            <a:pPr lvl="1" algn="just">
              <a:spcBef>
                <a:spcPct val="20000"/>
              </a:spcBef>
            </a:pPr>
            <a:r>
              <a:rPr lang="en-US" sz="2000" dirty="0">
                <a:latin typeface="Calibri" pitchFamily="34" charset="0"/>
                <a:hlinkClick r:id="rId2"/>
              </a:rPr>
              <a:t>http://</a:t>
            </a:r>
            <a:r>
              <a:rPr lang="en-US" sz="2000" dirty="0" smtClean="0">
                <a:latin typeface="Calibri" pitchFamily="34" charset="0"/>
                <a:hlinkClick r:id="rId2"/>
              </a:rPr>
              <a:t>www.searchengines.ru/articles/est_li_zhizn_po.html</a:t>
            </a:r>
            <a:r>
              <a:rPr lang="ru-RU" sz="2000" dirty="0" smtClean="0">
                <a:latin typeface="Calibri" pitchFamily="34" charset="0"/>
              </a:rPr>
              <a:t> </a:t>
            </a:r>
            <a:endParaRPr lang="en-US" sz="2000" dirty="0">
              <a:latin typeface="Calibri" pitchFamily="34" charset="0"/>
            </a:endParaRPr>
          </a:p>
          <a:p>
            <a:pPr lvl="1" algn="just">
              <a:spcBef>
                <a:spcPct val="20000"/>
              </a:spcBef>
            </a:pPr>
            <a:r>
              <a:rPr lang="en-US" sz="2000" dirty="0">
                <a:latin typeface="Calibri" pitchFamily="34" charset="0"/>
                <a:hlinkClick r:id="rId3"/>
              </a:rPr>
              <a:t>http://</a:t>
            </a:r>
            <a:r>
              <a:rPr lang="en-US" sz="2000" dirty="0" smtClean="0">
                <a:latin typeface="Calibri" pitchFamily="34" charset="0"/>
                <a:hlinkClick r:id="rId3"/>
              </a:rPr>
              <a:t>www.searchengines.ru/articles/iyunskie_apdeyt.html</a:t>
            </a:r>
            <a:r>
              <a:rPr lang="ru-RU" sz="2000" dirty="0" smtClean="0">
                <a:latin typeface="Calibri" pitchFamily="34" charset="0"/>
              </a:rPr>
              <a:t> </a:t>
            </a:r>
            <a:endParaRPr lang="en-US" sz="2000" dirty="0">
              <a:latin typeface="Calibri" pitchFamily="34" charset="0"/>
            </a:endParaRPr>
          </a:p>
          <a:p>
            <a:pPr lvl="1" algn="just">
              <a:spcBef>
                <a:spcPct val="20000"/>
              </a:spcBef>
            </a:pPr>
            <a:r>
              <a:rPr lang="en-US" sz="2000" dirty="0">
                <a:latin typeface="Calibri" pitchFamily="34" charset="0"/>
                <a:hlinkClick r:id="rId4"/>
              </a:rPr>
              <a:t>http://</a:t>
            </a:r>
            <a:r>
              <a:rPr lang="en-US" sz="2000" dirty="0" smtClean="0">
                <a:latin typeface="Calibri" pitchFamily="34" charset="0"/>
                <a:hlinkClick r:id="rId4"/>
              </a:rPr>
              <a:t>www.searchengines.ru/articles/metodika_oprede.html</a:t>
            </a:r>
            <a:r>
              <a:rPr lang="ru-RU" sz="2000" dirty="0" smtClean="0">
                <a:latin typeface="Calibri" pitchFamily="34" charset="0"/>
              </a:rPr>
              <a:t> </a:t>
            </a:r>
            <a:endParaRPr lang="en-US" sz="2000" dirty="0">
              <a:latin typeface="Calibri" pitchFamily="34" charset="0"/>
            </a:endParaRPr>
          </a:p>
          <a:p>
            <a:pPr lvl="1" algn="just">
              <a:spcBef>
                <a:spcPct val="20000"/>
              </a:spcBef>
            </a:pPr>
            <a:r>
              <a:rPr lang="en-US" sz="2000" dirty="0">
                <a:latin typeface="Calibri" pitchFamily="34" charset="0"/>
                <a:hlinkClick r:id="rId5"/>
              </a:rPr>
              <a:t>http://</a:t>
            </a:r>
            <a:r>
              <a:rPr lang="en-US" sz="2000" dirty="0" smtClean="0">
                <a:latin typeface="Calibri" pitchFamily="34" charset="0"/>
                <a:hlinkClick r:id="rId5"/>
              </a:rPr>
              <a:t>www.searchengines.ru/articles/metodika_opredelenia.html</a:t>
            </a:r>
            <a:r>
              <a:rPr lang="ru-RU" sz="2000" dirty="0" smtClean="0">
                <a:latin typeface="Calibri" pitchFamily="34" charset="0"/>
              </a:rPr>
              <a:t> </a:t>
            </a:r>
            <a:endParaRPr lang="en-US" sz="2000" dirty="0">
              <a:latin typeface="Calibri" pitchFamily="34" charset="0"/>
            </a:endParaRPr>
          </a:p>
          <a:p>
            <a:pPr lvl="1" algn="just">
              <a:spcBef>
                <a:spcPct val="20000"/>
              </a:spcBef>
            </a:pPr>
            <a:r>
              <a:rPr lang="en-US" sz="2000" dirty="0">
                <a:latin typeface="Calibri" pitchFamily="34" charset="0"/>
                <a:hlinkClick r:id="rId6"/>
              </a:rPr>
              <a:t>http://</a:t>
            </a:r>
            <a:r>
              <a:rPr lang="en-US" sz="2000" dirty="0" smtClean="0">
                <a:latin typeface="Calibri" pitchFamily="34" charset="0"/>
                <a:hlinkClick r:id="rId6"/>
              </a:rPr>
              <a:t>www.searchengines.ru/articles/metodika_opredelenia_3.html</a:t>
            </a:r>
            <a:r>
              <a:rPr lang="ru-RU" sz="2000" dirty="0" smtClean="0">
                <a:latin typeface="Calibri" pitchFamily="34" charset="0"/>
              </a:rPr>
              <a:t> </a:t>
            </a:r>
            <a:endParaRPr lang="en-US" sz="2000" dirty="0">
              <a:latin typeface="Calibri" pitchFamily="34" charset="0"/>
            </a:endParaRPr>
          </a:p>
          <a:p>
            <a:pPr lvl="1" algn="just">
              <a:spcBef>
                <a:spcPct val="20000"/>
              </a:spcBef>
            </a:pPr>
            <a:r>
              <a:rPr lang="en-US" sz="2000" dirty="0">
                <a:latin typeface="Calibri" pitchFamily="34" charset="0"/>
                <a:hlinkClick r:id="rId7"/>
              </a:rPr>
              <a:t>http://</a:t>
            </a:r>
            <a:r>
              <a:rPr lang="en-US" sz="2000" dirty="0" smtClean="0">
                <a:latin typeface="Calibri" pitchFamily="34" charset="0"/>
                <a:hlinkClick r:id="rId7"/>
              </a:rPr>
              <a:t>www.searchengines.ru/articles/otmena_ssylochnogo.html</a:t>
            </a:r>
            <a:r>
              <a:rPr lang="ru-RU" sz="2000" dirty="0" smtClean="0">
                <a:latin typeface="Calibri" pitchFamily="34" charset="0"/>
              </a:rPr>
              <a:t> </a:t>
            </a:r>
            <a:endParaRPr lang="en-US" sz="2000" dirty="0">
              <a:latin typeface="Calibri" pitchFamily="34" charset="0"/>
            </a:endParaRPr>
          </a:p>
          <a:p>
            <a:pPr lvl="1" algn="just">
              <a:spcBef>
                <a:spcPct val="20000"/>
              </a:spcBef>
            </a:pPr>
            <a:r>
              <a:rPr lang="en-US" sz="2000" dirty="0">
                <a:latin typeface="Calibri" pitchFamily="34" charset="0"/>
                <a:hlinkClick r:id="rId8"/>
              </a:rPr>
              <a:t>http://</a:t>
            </a:r>
            <a:r>
              <a:rPr lang="en-US" sz="2000" dirty="0" smtClean="0">
                <a:latin typeface="Calibri" pitchFamily="34" charset="0"/>
                <a:hlinkClick r:id="rId8"/>
              </a:rPr>
              <a:t>www.searchengines.ru/articles/otmena_ssylok.html</a:t>
            </a:r>
            <a:r>
              <a:rPr lang="ru-RU" sz="2000" dirty="0" smtClean="0">
                <a:latin typeface="Calibri" pitchFamily="34" charset="0"/>
              </a:rPr>
              <a:t> </a:t>
            </a:r>
            <a:endParaRPr lang="en-US" sz="2000" dirty="0">
              <a:latin typeface="Calibri" pitchFamily="34" charset="0"/>
            </a:endParaRPr>
          </a:p>
          <a:p>
            <a:pPr lvl="1" algn="just">
              <a:spcBef>
                <a:spcPct val="20000"/>
              </a:spcBef>
            </a:pPr>
            <a:r>
              <a:rPr lang="en-US" sz="2000" dirty="0">
                <a:latin typeface="Calibri" pitchFamily="34" charset="0"/>
                <a:hlinkClick r:id="rId9"/>
              </a:rPr>
              <a:t>http://</a:t>
            </a:r>
            <a:r>
              <a:rPr lang="en-US" sz="2000" dirty="0" smtClean="0">
                <a:latin typeface="Calibri" pitchFamily="34" charset="0"/>
                <a:hlinkClick r:id="rId9"/>
              </a:rPr>
              <a:t>www.searchengines.ru/articles/poiskovoe_prodv.html</a:t>
            </a:r>
            <a:r>
              <a:rPr lang="ru-RU" sz="2000" dirty="0" smtClean="0">
                <a:latin typeface="Calibri" pitchFamily="34" charset="0"/>
              </a:rPr>
              <a:t> </a:t>
            </a:r>
            <a:endParaRPr lang="en-US" sz="2000" dirty="0">
              <a:latin typeface="Calibri" pitchFamily="34" charset="0"/>
            </a:endParaRPr>
          </a:p>
          <a:p>
            <a:pPr lvl="1" algn="just">
              <a:spcBef>
                <a:spcPct val="20000"/>
              </a:spcBef>
            </a:pPr>
            <a:r>
              <a:rPr lang="en-US" sz="2000" dirty="0">
                <a:latin typeface="Calibri" pitchFamily="34" charset="0"/>
                <a:hlinkClick r:id="rId10"/>
              </a:rPr>
              <a:t>http://</a:t>
            </a:r>
            <a:r>
              <a:rPr lang="en-US" sz="2000" dirty="0" smtClean="0">
                <a:latin typeface="Calibri" pitchFamily="34" charset="0"/>
                <a:hlinkClick r:id="rId10"/>
              </a:rPr>
              <a:t>www.searchengines.ru/seoblog/est_li_zhizn_posle.html</a:t>
            </a:r>
            <a:r>
              <a:rPr lang="ru-RU" sz="2000" dirty="0" smtClean="0">
                <a:latin typeface="Calibri" pitchFamily="34" charset="0"/>
              </a:rPr>
              <a:t> 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90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latin typeface="Calibri" pitchFamily="34" charset="0"/>
              </a:rPr>
              <a:t>Отключение ссылок в Яндексе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800" b="1" u="sng" dirty="0" smtClean="0">
                <a:latin typeface="Calibri" pitchFamily="34" charset="0"/>
              </a:rPr>
              <a:t>Суть проверки по методу Людкевича</a:t>
            </a:r>
          </a:p>
          <a:p>
            <a:pPr algn="just">
              <a:spcBef>
                <a:spcPct val="20000"/>
              </a:spcBef>
            </a:pPr>
            <a:r>
              <a:rPr lang="ru-RU" sz="2800" dirty="0" smtClean="0">
                <a:latin typeface="Calibri" pitchFamily="34" charset="0"/>
              </a:rPr>
              <a:t>Найти НЕ в Московской выдаче документ, который:</a:t>
            </a:r>
          </a:p>
          <a:p>
            <a:pPr marL="514350" indent="-514350" algn="just">
              <a:spcBef>
                <a:spcPct val="20000"/>
              </a:spcBef>
              <a:buFont typeface="+mj-lt"/>
              <a:buAutoNum type="arabicPeriod"/>
            </a:pPr>
            <a:r>
              <a:rPr lang="ru-RU" sz="2000" dirty="0">
                <a:latin typeface="Calibri" pitchFamily="34" charset="0"/>
              </a:rPr>
              <a:t>Не является </a:t>
            </a:r>
            <a:r>
              <a:rPr lang="ru-RU" sz="2000" dirty="0" err="1">
                <a:latin typeface="Calibri" pitchFamily="34" charset="0"/>
              </a:rPr>
              <a:t>быстроботовской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примесью;</a:t>
            </a:r>
            <a:endParaRPr lang="ru-RU" sz="2000" dirty="0">
              <a:latin typeface="Calibri" pitchFamily="34" charset="0"/>
            </a:endParaRPr>
          </a:p>
          <a:p>
            <a:pPr marL="514350" indent="-514350" algn="just">
              <a:spcBef>
                <a:spcPct val="20000"/>
              </a:spcBef>
              <a:buFont typeface="+mj-lt"/>
              <a:buAutoNum type="arabicPeriod"/>
            </a:pPr>
            <a:r>
              <a:rPr lang="ru-RU" sz="2000" dirty="0">
                <a:latin typeface="Calibri" pitchFamily="34" charset="0"/>
              </a:rPr>
              <a:t>Имеет сохраненную </a:t>
            </a:r>
            <a:r>
              <a:rPr lang="ru-RU" sz="2000" dirty="0" smtClean="0">
                <a:latin typeface="Calibri" pitchFamily="34" charset="0"/>
              </a:rPr>
              <a:t>копию;</a:t>
            </a:r>
            <a:endParaRPr lang="ru-RU" sz="2000" dirty="0">
              <a:latin typeface="Calibri" pitchFamily="34" charset="0"/>
            </a:endParaRPr>
          </a:p>
          <a:p>
            <a:pPr marL="514350" indent="-514350" algn="just">
              <a:spcBef>
                <a:spcPct val="20000"/>
              </a:spcBef>
              <a:buFont typeface="+mj-lt"/>
              <a:buAutoNum type="arabicPeriod"/>
            </a:pPr>
            <a:r>
              <a:rPr lang="ru-RU" sz="2000" dirty="0">
                <a:latin typeface="Calibri" pitchFamily="34" charset="0"/>
              </a:rPr>
              <a:t>Не содержит ключевые слова из запроса в </a:t>
            </a:r>
            <a:r>
              <a:rPr lang="ru-RU" sz="2000" dirty="0" smtClean="0">
                <a:latin typeface="Calibri" pitchFamily="34" charset="0"/>
              </a:rPr>
              <a:t>URL;</a:t>
            </a:r>
            <a:endParaRPr lang="ru-RU" sz="2000" dirty="0">
              <a:latin typeface="Calibri" pitchFamily="34" charset="0"/>
            </a:endParaRPr>
          </a:p>
          <a:p>
            <a:pPr marL="514350" indent="-514350" algn="just">
              <a:spcBef>
                <a:spcPct val="20000"/>
              </a:spcBef>
              <a:buFont typeface="+mj-lt"/>
              <a:buAutoNum type="arabicPeriod"/>
            </a:pPr>
            <a:r>
              <a:rPr lang="ru-RU" sz="2000" dirty="0" smtClean="0">
                <a:latin typeface="Calibri" pitchFamily="34" charset="0"/>
              </a:rPr>
              <a:t>В </a:t>
            </a:r>
            <a:r>
              <a:rPr lang="ru-RU" sz="2000" dirty="0">
                <a:latin typeface="Calibri" pitchFamily="34" charset="0"/>
              </a:rPr>
              <a:t>региональной выдаче с пометкой «Ссылки на страницу содержат</a:t>
            </a:r>
            <a:r>
              <a:rPr lang="ru-RU" sz="2000" dirty="0" smtClean="0">
                <a:latin typeface="Calibri" pitchFamily="34" charset="0"/>
              </a:rPr>
              <a:t>».</a:t>
            </a:r>
          </a:p>
          <a:p>
            <a:pPr algn="just">
              <a:spcBef>
                <a:spcPct val="20000"/>
              </a:spcBef>
            </a:pPr>
            <a:r>
              <a:rPr lang="ru-RU" sz="2800" dirty="0" smtClean="0">
                <a:latin typeface="Calibri" pitchFamily="34" charset="0"/>
              </a:rPr>
              <a:t>Когда подходящая страница найдена:</a:t>
            </a:r>
          </a:p>
          <a:p>
            <a:pPr marL="514350" indent="-514350" algn="just">
              <a:spcBef>
                <a:spcPct val="20000"/>
              </a:spcBef>
              <a:buFont typeface="+mj-lt"/>
              <a:buAutoNum type="arabicPeriod"/>
            </a:pPr>
            <a:r>
              <a:rPr lang="ru-RU" sz="2000" dirty="0" smtClean="0">
                <a:latin typeface="Calibri" pitchFamily="34" charset="0"/>
              </a:rPr>
              <a:t>Сузить поиск до конкретного документа (оператор «</a:t>
            </a:r>
            <a:r>
              <a:rPr lang="en-US" sz="2000" dirty="0" smtClean="0">
                <a:latin typeface="Calibri" pitchFamily="34" charset="0"/>
              </a:rPr>
              <a:t>URL</a:t>
            </a:r>
            <a:r>
              <a:rPr lang="ru-RU" sz="2000" dirty="0" smtClean="0">
                <a:latin typeface="Calibri" pitchFamily="34" charset="0"/>
              </a:rPr>
              <a:t>»);</a:t>
            </a:r>
          </a:p>
          <a:p>
            <a:pPr marL="514350" indent="-514350" algn="just">
              <a:spcBef>
                <a:spcPct val="20000"/>
              </a:spcBef>
              <a:buFont typeface="+mj-lt"/>
              <a:buAutoNum type="arabicPeriod"/>
            </a:pPr>
            <a:r>
              <a:rPr lang="ru-RU" sz="2000" dirty="0" smtClean="0">
                <a:latin typeface="Calibri" pitchFamily="34" charset="0"/>
              </a:rPr>
              <a:t>Проверить ищется ли документ в Московском регионе (</a:t>
            </a:r>
            <a:r>
              <a:rPr lang="en-US" sz="2000" dirty="0" smtClean="0">
                <a:latin typeface="Calibri" pitchFamily="34" charset="0"/>
              </a:rPr>
              <a:t>&amp;</a:t>
            </a:r>
            <a:r>
              <a:rPr lang="en-US" sz="2000" dirty="0" err="1" smtClean="0">
                <a:latin typeface="Calibri" pitchFamily="34" charset="0"/>
              </a:rPr>
              <a:t>lr</a:t>
            </a:r>
            <a:r>
              <a:rPr lang="en-US" sz="2000" dirty="0" smtClean="0">
                <a:latin typeface="Calibri" pitchFamily="34" charset="0"/>
              </a:rPr>
              <a:t>=213</a:t>
            </a:r>
            <a:r>
              <a:rPr lang="ru-RU" sz="2000" dirty="0" smtClean="0">
                <a:latin typeface="Calibri" pitchFamily="34" charset="0"/>
              </a:rPr>
              <a:t>)</a:t>
            </a:r>
            <a:endParaRPr lang="en-US" sz="20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800" dirty="0" smtClean="0">
                <a:latin typeface="Calibri" pitchFamily="34" charset="0"/>
              </a:rPr>
              <a:t>Если не ищется – ссылочное по запросу отключено</a:t>
            </a:r>
          </a:p>
          <a:p>
            <a:pPr algn="just">
              <a:spcBef>
                <a:spcPct val="20000"/>
              </a:spcBef>
            </a:pPr>
            <a:r>
              <a:rPr lang="ru-RU" sz="2800" dirty="0" smtClean="0">
                <a:latin typeface="Calibri" pitchFamily="34" charset="0"/>
              </a:rPr>
              <a:t>Если ищется – ссылочное по запросу НЕ отключено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79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latin typeface="Calibri" pitchFamily="34" charset="0"/>
              </a:rPr>
              <a:t>Отключение ссылок в Яндексе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800" b="1" u="sng" dirty="0" smtClean="0">
                <a:latin typeface="Calibri" pitchFamily="34" charset="0"/>
              </a:rPr>
              <a:t>Немного занудной теории:</a:t>
            </a:r>
            <a:endParaRPr lang="ru-RU" sz="2800" b="1" u="sng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Пусть в документе </a:t>
            </a:r>
            <a:r>
              <a:rPr lang="en-US" sz="2600" dirty="0" smtClean="0">
                <a:latin typeface="Calibri" pitchFamily="34" charset="0"/>
              </a:rPr>
              <a:t>[d]</a:t>
            </a:r>
            <a:r>
              <a:rPr lang="ru-RU" sz="2600" dirty="0">
                <a:latin typeface="Calibri" pitchFamily="34" charset="0"/>
              </a:rPr>
              <a:t> </a:t>
            </a:r>
            <a:r>
              <a:rPr lang="ru-RU" sz="2600" dirty="0" smtClean="0">
                <a:latin typeface="Calibri" pitchFamily="34" charset="0"/>
              </a:rPr>
              <a:t>нет слов из запроса </a:t>
            </a:r>
            <a:r>
              <a:rPr lang="en-US" sz="2600" dirty="0" smtClean="0">
                <a:latin typeface="Calibri" pitchFamily="34" charset="0"/>
              </a:rPr>
              <a:t>[q]</a:t>
            </a:r>
            <a:r>
              <a:rPr lang="ru-RU" sz="2600" dirty="0" smtClean="0">
                <a:latin typeface="Calibri" pitchFamily="34" charset="0"/>
              </a:rPr>
              <a:t>. В этом случае если рассматривать отдельно «текстовую релевантность» (</a:t>
            </a:r>
            <a:r>
              <a:rPr lang="en-US" sz="2600" dirty="0" smtClean="0">
                <a:latin typeface="Calibri" pitchFamily="34" charset="0"/>
              </a:rPr>
              <a:t>TR</a:t>
            </a:r>
            <a:r>
              <a:rPr lang="ru-RU" sz="2600" dirty="0" smtClean="0">
                <a:latin typeface="Calibri" pitchFamily="34" charset="0"/>
              </a:rPr>
              <a:t>), то документ по запросу найден не будет. Однако существует ещё и «</a:t>
            </a:r>
            <a:r>
              <a:rPr lang="ru-RU" sz="2600" dirty="0" err="1" smtClean="0">
                <a:latin typeface="Calibri" pitchFamily="34" charset="0"/>
              </a:rPr>
              <a:t>линковая</a:t>
            </a:r>
            <a:r>
              <a:rPr lang="ru-RU" sz="2600" dirty="0" smtClean="0">
                <a:latin typeface="Calibri" pitchFamily="34" charset="0"/>
              </a:rPr>
              <a:t> релевантность» (</a:t>
            </a:r>
            <a:r>
              <a:rPr lang="en-US" sz="2600" dirty="0" smtClean="0">
                <a:latin typeface="Calibri" pitchFamily="34" charset="0"/>
              </a:rPr>
              <a:t>LR</a:t>
            </a:r>
            <a:r>
              <a:rPr lang="ru-RU" sz="2600" dirty="0" smtClean="0">
                <a:latin typeface="Calibri" pitchFamily="34" charset="0"/>
              </a:rPr>
              <a:t>), </a:t>
            </a:r>
            <a:r>
              <a:rPr lang="en-US" sz="2600" dirty="0" smtClean="0">
                <a:latin typeface="Calibri" pitchFamily="34" charset="0"/>
              </a:rPr>
              <a:t>aka </a:t>
            </a:r>
            <a:r>
              <a:rPr lang="ru-RU" sz="2600" dirty="0" smtClean="0">
                <a:latin typeface="Calibri" pitchFamily="34" charset="0"/>
              </a:rPr>
              <a:t>«</a:t>
            </a:r>
            <a:r>
              <a:rPr lang="ru-RU" sz="2600" dirty="0" err="1" smtClean="0">
                <a:latin typeface="Calibri" pitchFamily="34" charset="0"/>
              </a:rPr>
              <a:t>анкорное</a:t>
            </a:r>
            <a:r>
              <a:rPr lang="ru-RU" sz="2600" dirty="0" smtClean="0">
                <a:latin typeface="Calibri" pitchFamily="34" charset="0"/>
              </a:rPr>
              <a:t>». Если слова из </a:t>
            </a:r>
            <a:r>
              <a:rPr lang="en-US" sz="2600" dirty="0" smtClean="0">
                <a:latin typeface="Calibri" pitchFamily="34" charset="0"/>
              </a:rPr>
              <a:t>[q]</a:t>
            </a:r>
            <a:r>
              <a:rPr lang="ru-RU" sz="2600" dirty="0" smtClean="0">
                <a:latin typeface="Calibri" pitchFamily="34" charset="0"/>
              </a:rPr>
              <a:t> есть в текстах ссылок ведущих на </a:t>
            </a:r>
            <a:r>
              <a:rPr lang="en-US" sz="2600" dirty="0" smtClean="0">
                <a:latin typeface="Calibri" pitchFamily="34" charset="0"/>
              </a:rPr>
              <a:t>[d]</a:t>
            </a:r>
            <a:r>
              <a:rPr lang="ru-RU" sz="2600" dirty="0" smtClean="0">
                <a:latin typeface="Calibri" pitchFamily="34" charset="0"/>
              </a:rPr>
              <a:t>, то документ будет найдет в результатах поиска с пометкой «СНСС».</a:t>
            </a: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Метод им. Сергея Людкевича позволяет проверить учет </a:t>
            </a:r>
            <a:r>
              <a:rPr lang="en-US" sz="2600" dirty="0" smtClean="0">
                <a:latin typeface="Calibri" pitchFamily="34" charset="0"/>
              </a:rPr>
              <a:t>LR </a:t>
            </a:r>
            <a:r>
              <a:rPr lang="ru-RU" sz="2600" dirty="0" smtClean="0">
                <a:latin typeface="Calibri" pitchFamily="34" charset="0"/>
              </a:rPr>
              <a:t>в Московском регионе для документов, которые имеют нулевую </a:t>
            </a:r>
            <a:r>
              <a:rPr lang="en-US" sz="2600" dirty="0" smtClean="0">
                <a:latin typeface="Calibri" pitchFamily="34" charset="0"/>
              </a:rPr>
              <a:t>TR</a:t>
            </a:r>
            <a:r>
              <a:rPr lang="ru-RU" sz="2600" dirty="0" smtClean="0">
                <a:latin typeface="Calibri" pitchFamily="34" charset="0"/>
              </a:rPr>
              <a:t>. При этом проверить «работают ли ссылки» для документов в которых есть слова из запроса таким образом невозможно.</a:t>
            </a:r>
          </a:p>
          <a:p>
            <a:pPr algn="just">
              <a:spcBef>
                <a:spcPct val="20000"/>
              </a:spcBef>
            </a:pPr>
            <a:endParaRPr lang="ru-RU" sz="2400" b="1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91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latin typeface="Calibri" pitchFamily="34" charset="0"/>
              </a:rPr>
              <a:t>Отключение ссылок в Яндексе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endParaRPr lang="ru-RU" sz="2800" b="1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Игорь\Desktop\risovach.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97" y="929634"/>
            <a:ext cx="6230255" cy="492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7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latin typeface="Calibri" pitchFamily="34" charset="0"/>
              </a:rPr>
              <a:t>Отключение ссылок в Яндексе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000" b="1" u="sng" dirty="0" smtClean="0">
                <a:latin typeface="Calibri" pitchFamily="34" charset="0"/>
              </a:rPr>
              <a:t>Кворум</a:t>
            </a:r>
            <a:r>
              <a:rPr lang="ru-RU" sz="2000" dirty="0" smtClean="0">
                <a:latin typeface="Calibri" pitchFamily="34" charset="0"/>
              </a:rPr>
              <a:t> — необходимая доля суммарного веса (IDF) слов из поискового запроса, которая должна присутствовать в тексте документа и/или текстах входящих на него ссылок для попадания в результаты поиска (SERP) © </a:t>
            </a:r>
            <a:r>
              <a:rPr lang="ru-RU" sz="2000" dirty="0" err="1" smtClean="0">
                <a:latin typeface="Calibri" pitchFamily="34" charset="0"/>
              </a:rPr>
              <a:t>Севальнев</a:t>
            </a:r>
            <a:r>
              <a:rPr lang="ru-RU" sz="2000" dirty="0" smtClean="0">
                <a:latin typeface="Calibri" pitchFamily="34" charset="0"/>
              </a:rPr>
              <a:t> Дмитрий.</a:t>
            </a:r>
          </a:p>
          <a:p>
            <a:pPr algn="just">
              <a:spcBef>
                <a:spcPct val="20000"/>
              </a:spcBef>
            </a:pPr>
            <a:endParaRPr lang="ru-RU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000" dirty="0">
                <a:latin typeface="Calibri" pitchFamily="34" charset="0"/>
              </a:rPr>
              <a:t>Где: Q — поисковый запрос; q (i) — i-</a:t>
            </a:r>
            <a:r>
              <a:rPr lang="ru-RU" sz="2000" dirty="0" err="1">
                <a:latin typeface="Calibri" pitchFamily="34" charset="0"/>
              </a:rPr>
              <a:t>ое</a:t>
            </a:r>
            <a:r>
              <a:rPr lang="ru-RU" sz="2000" dirty="0">
                <a:latin typeface="Calibri" pitchFamily="34" charset="0"/>
              </a:rPr>
              <a:t> слово запроса; w (q(i)) — функция веса слова; D — обрабатываемый </a:t>
            </a:r>
            <a:r>
              <a:rPr lang="ru-RU" sz="2000" dirty="0" smtClean="0">
                <a:latin typeface="Calibri" pitchFamily="34" charset="0"/>
              </a:rPr>
              <a:t>документ.</a:t>
            </a:r>
          </a:p>
          <a:p>
            <a:pPr algn="just">
              <a:spcBef>
                <a:spcPct val="20000"/>
              </a:spcBef>
            </a:pPr>
            <a:r>
              <a:rPr lang="ru-RU" sz="2000" b="1" u="sng" dirty="0">
                <a:latin typeface="Calibri" pitchFamily="34" charset="0"/>
              </a:rPr>
              <a:t>После того</a:t>
            </a:r>
            <a:r>
              <a:rPr lang="ru-RU" sz="2000" dirty="0">
                <a:latin typeface="Calibri" pitchFamily="34" charset="0"/>
              </a:rPr>
              <a:t>, как все пассажи документа, прошедшие фильтрацию по кворуму, определены, </a:t>
            </a:r>
            <a:r>
              <a:rPr lang="ru-RU" sz="2000" b="1" u="sng" dirty="0">
                <a:latin typeface="Calibri" pitchFamily="34" charset="0"/>
              </a:rPr>
              <a:t>наступает этап ранжирования</a:t>
            </a:r>
            <a:r>
              <a:rPr lang="ru-RU" sz="2000" dirty="0">
                <a:latin typeface="Calibri" pitchFamily="34" charset="0"/>
              </a:rPr>
              <a:t>, то есть вычисление веса </a:t>
            </a:r>
            <a:r>
              <a:rPr lang="ru-RU" sz="2000" dirty="0" smtClean="0">
                <a:latin typeface="Calibri" pitchFamily="34" charset="0"/>
              </a:rPr>
              <a:t>документа (</a:t>
            </a:r>
            <a:r>
              <a:rPr lang="ru-RU" dirty="0" smtClean="0">
                <a:latin typeface="Calibri" pitchFamily="34" charset="0"/>
                <a:hlinkClick r:id="rId2"/>
              </a:rPr>
              <a:t>http</a:t>
            </a:r>
            <a:r>
              <a:rPr lang="ru-RU" dirty="0">
                <a:latin typeface="Calibri" pitchFamily="34" charset="0"/>
                <a:hlinkClick r:id="rId2"/>
              </a:rPr>
              <a:t>://</a:t>
            </a:r>
            <a:r>
              <a:rPr lang="ru-RU" dirty="0" smtClean="0">
                <a:latin typeface="Calibri" pitchFamily="34" charset="0"/>
                <a:hlinkClick r:id="rId2"/>
              </a:rPr>
              <a:t>romip.ru/romip2004/07_yandex.pdf</a:t>
            </a:r>
            <a:r>
              <a:rPr lang="ru-RU" dirty="0" smtClean="0">
                <a:latin typeface="Calibri" pitchFamily="34" charset="0"/>
              </a:rPr>
              <a:t>).</a:t>
            </a:r>
            <a:endParaRPr lang="ru-RU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Формула кворума на Дениса Расковало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562" y="2060848"/>
            <a:ext cx="525566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latin typeface="Calibri" pitchFamily="34" charset="0"/>
              </a:rPr>
              <a:t>Отключение ссылок в Яндексе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800" dirty="0" smtClean="0">
                <a:latin typeface="Calibri" pitchFamily="34" charset="0"/>
              </a:rPr>
              <a:t>Возьмем коммерческий запрос </a:t>
            </a:r>
            <a:r>
              <a:rPr lang="en-US" sz="2800" dirty="0" smtClean="0">
                <a:latin typeface="Calibri" pitchFamily="34" charset="0"/>
              </a:rPr>
              <a:t>[</a:t>
            </a:r>
            <a:r>
              <a:rPr lang="ru-RU" sz="2800" dirty="0" smtClean="0">
                <a:latin typeface="Calibri" pitchFamily="34" charset="0"/>
              </a:rPr>
              <a:t>купить пластиковые окна</a:t>
            </a:r>
            <a:r>
              <a:rPr lang="en-US" sz="2800" dirty="0" smtClean="0">
                <a:latin typeface="Calibri" pitchFamily="34" charset="0"/>
              </a:rPr>
              <a:t>]</a:t>
            </a:r>
            <a:r>
              <a:rPr lang="ru-RU" sz="2800" dirty="0" smtClean="0">
                <a:latin typeface="Calibri" pitchFamily="34" charset="0"/>
              </a:rPr>
              <a:t>, по которому методика С. Людкевича показывает, что ссылочное ранжирование отключено. Рассмотрим 3 случая:</a:t>
            </a: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</a:pPr>
            <a:r>
              <a:rPr lang="ru-RU" sz="2400" dirty="0" smtClean="0">
                <a:latin typeface="Calibri" pitchFamily="34" charset="0"/>
              </a:rPr>
              <a:t>В документе «</a:t>
            </a:r>
            <a:r>
              <a:rPr lang="en-US" sz="2400" dirty="0" smtClean="0">
                <a:latin typeface="Calibri" pitchFamily="34" charset="0"/>
              </a:rPr>
              <a:t>A</a:t>
            </a:r>
            <a:r>
              <a:rPr lang="ru-RU" sz="2400" dirty="0" smtClean="0">
                <a:latin typeface="Calibri" pitchFamily="34" charset="0"/>
              </a:rPr>
              <a:t>»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нет слов из запроса, но все слова есть в тексте входящей ссылки на документ.</a:t>
            </a: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</a:pPr>
            <a:r>
              <a:rPr lang="ru-RU" sz="2400" dirty="0" smtClean="0">
                <a:latin typeface="Calibri" pitchFamily="34" charset="0"/>
              </a:rPr>
              <a:t>В документе «</a:t>
            </a:r>
            <a:r>
              <a:rPr lang="en-US" sz="2400" dirty="0" smtClean="0">
                <a:latin typeface="Calibri" pitchFamily="34" charset="0"/>
              </a:rPr>
              <a:t>B</a:t>
            </a:r>
            <a:r>
              <a:rPr lang="ru-RU" sz="2400" dirty="0" smtClean="0">
                <a:latin typeface="Calibri" pitchFamily="34" charset="0"/>
              </a:rPr>
              <a:t>»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есть одно слово «купить», а слов «пластиковые» и «окна» нет. На документ нет входящих ссылок со словами из запроса.</a:t>
            </a: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</a:pPr>
            <a:r>
              <a:rPr lang="ru-RU" sz="2400" dirty="0" smtClean="0">
                <a:latin typeface="Calibri" pitchFamily="34" charset="0"/>
              </a:rPr>
              <a:t>В документе «</a:t>
            </a:r>
            <a:r>
              <a:rPr lang="en-US" sz="2400" dirty="0" smtClean="0">
                <a:latin typeface="Calibri" pitchFamily="34" charset="0"/>
              </a:rPr>
              <a:t>C</a:t>
            </a:r>
            <a:r>
              <a:rPr lang="ru-RU" sz="2400" dirty="0" smtClean="0">
                <a:latin typeface="Calibri" pitchFamily="34" charset="0"/>
              </a:rPr>
              <a:t>»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</a:rPr>
              <a:t>есть одно слово «купить</a:t>
            </a:r>
            <a:r>
              <a:rPr lang="ru-RU" sz="2400" dirty="0" smtClean="0">
                <a:latin typeface="Calibri" pitchFamily="34" charset="0"/>
              </a:rPr>
              <a:t>» и все слова из запроса есть в тексте входящей ссылки на документ.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95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latin typeface="Calibri" pitchFamily="34" charset="0"/>
              </a:rPr>
              <a:t>Отключение ссылок в Яндексе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800" b="1" dirty="0" smtClean="0">
                <a:latin typeface="Calibri" pitchFamily="34" charset="0"/>
              </a:rPr>
              <a:t>Случай №1, регион «Нижний Новгород»:</a:t>
            </a:r>
          </a:p>
          <a:p>
            <a:pPr algn="just">
              <a:spcBef>
                <a:spcPct val="20000"/>
              </a:spcBef>
            </a:pPr>
            <a:endParaRPr lang="ru-RU" sz="2800" b="1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800" b="1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800" b="1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800" b="1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800" b="1" dirty="0">
                <a:latin typeface="Calibri" pitchFamily="34" charset="0"/>
              </a:rPr>
              <a:t>Случай №1, регион </a:t>
            </a:r>
            <a:r>
              <a:rPr lang="ru-RU" sz="2800" b="1" dirty="0" smtClean="0">
                <a:latin typeface="Calibri" pitchFamily="34" charset="0"/>
              </a:rPr>
              <a:t>«Москва»:</a:t>
            </a:r>
            <a:endParaRPr lang="ru-RU" sz="2800" b="1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800" b="1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800" b="1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77" y="1333526"/>
            <a:ext cx="6695550" cy="1973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25" y="3933056"/>
            <a:ext cx="7355800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898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latin typeface="Calibri" pitchFamily="34" charset="0"/>
              </a:rPr>
              <a:t>Отключение ссылок в Яндексе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4"/>
            <a:ext cx="8496300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400" b="1" dirty="0" smtClean="0">
                <a:latin typeface="Calibri" pitchFamily="34" charset="0"/>
              </a:rPr>
              <a:t>Случай №2, регион «Нижний Новгород», ищем просто слово «купить»</a:t>
            </a:r>
          </a:p>
          <a:p>
            <a:pPr algn="just">
              <a:spcBef>
                <a:spcPct val="20000"/>
              </a:spcBef>
            </a:pPr>
            <a:endParaRPr lang="ru-RU" sz="2800" b="1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800" b="1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800" b="1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400" b="1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400" b="1" dirty="0" smtClean="0">
                <a:latin typeface="Calibri" pitchFamily="34" charset="0"/>
              </a:rPr>
              <a:t>Случай №2, </a:t>
            </a:r>
            <a:r>
              <a:rPr lang="ru-RU" sz="2400" b="1" dirty="0">
                <a:latin typeface="Calibri" pitchFamily="34" charset="0"/>
              </a:rPr>
              <a:t>регион «Нижний Новгород</a:t>
            </a:r>
            <a:r>
              <a:rPr lang="ru-RU" sz="2400" b="1" dirty="0" smtClean="0">
                <a:latin typeface="Calibri" pitchFamily="34" charset="0"/>
              </a:rPr>
              <a:t>», </a:t>
            </a:r>
            <a:r>
              <a:rPr lang="ru-RU" sz="2400" b="1" dirty="0">
                <a:latin typeface="Calibri" pitchFamily="34" charset="0"/>
              </a:rPr>
              <a:t>ищем </a:t>
            </a:r>
            <a:r>
              <a:rPr lang="ru-RU" sz="2400" b="1" dirty="0" smtClean="0">
                <a:latin typeface="Calibri" pitchFamily="34" charset="0"/>
              </a:rPr>
              <a:t>фразу «купить пластиковые окна»</a:t>
            </a:r>
          </a:p>
          <a:p>
            <a:pPr algn="just">
              <a:spcBef>
                <a:spcPct val="20000"/>
              </a:spcBef>
            </a:pPr>
            <a:endParaRPr lang="ru-RU" sz="2800" b="1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240363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27" y="1616031"/>
            <a:ext cx="6328349" cy="1836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97" y="4452118"/>
            <a:ext cx="6916309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391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latin typeface="Calibri" pitchFamily="34" charset="0"/>
              </a:rPr>
              <a:t>Отключение ссылок в Яндексе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800" b="1" dirty="0" smtClean="0">
                <a:latin typeface="Calibri" pitchFamily="34" charset="0"/>
              </a:rPr>
              <a:t>Случай №3, регион «Нижний Новгород»:</a:t>
            </a:r>
          </a:p>
          <a:p>
            <a:pPr algn="just">
              <a:spcBef>
                <a:spcPct val="20000"/>
              </a:spcBef>
            </a:pPr>
            <a:endParaRPr lang="ru-RU" sz="2800" b="1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800" b="1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800" b="1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800" b="1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800" b="1" dirty="0">
                <a:latin typeface="Calibri" pitchFamily="34" charset="0"/>
              </a:rPr>
              <a:t>Случай </a:t>
            </a:r>
            <a:r>
              <a:rPr lang="ru-RU" sz="2800" b="1" dirty="0" smtClean="0">
                <a:latin typeface="Calibri" pitchFamily="34" charset="0"/>
              </a:rPr>
              <a:t>№3, </a:t>
            </a:r>
            <a:r>
              <a:rPr lang="ru-RU" sz="2800" b="1" dirty="0">
                <a:latin typeface="Calibri" pitchFamily="34" charset="0"/>
              </a:rPr>
              <a:t>регион </a:t>
            </a:r>
            <a:r>
              <a:rPr lang="ru-RU" sz="2800" b="1" dirty="0" smtClean="0">
                <a:latin typeface="Calibri" pitchFamily="34" charset="0"/>
              </a:rPr>
              <a:t>«Москва»:</a:t>
            </a:r>
            <a:endParaRPr lang="ru-RU" sz="2800" b="1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800" b="1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800" b="1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93" y="4005064"/>
            <a:ext cx="6537863" cy="1857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40" y="1340804"/>
            <a:ext cx="6178167" cy="1872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082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 smtClean="0">
                <a:latin typeface="Calibri" pitchFamily="34" charset="0"/>
              </a:rPr>
              <a:t>Определение синонимов </a:t>
            </a:r>
            <a:r>
              <a:rPr lang="ru-RU" sz="3600" b="1" dirty="0">
                <a:latin typeface="Calibri" pitchFamily="34" charset="0"/>
              </a:rPr>
              <a:t>в Яндексе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600" b="1" dirty="0" smtClean="0">
                <a:latin typeface="Calibri" pitchFamily="34" charset="0"/>
              </a:rPr>
              <a:t>Синонимы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>
                <a:latin typeface="Calibri" pitchFamily="34" charset="0"/>
              </a:rPr>
              <a:t>— </a:t>
            </a:r>
            <a:r>
              <a:rPr lang="ru-RU" sz="2600" dirty="0" smtClean="0">
                <a:latin typeface="Calibri" pitchFamily="34" charset="0"/>
              </a:rPr>
              <a:t>слова</a:t>
            </a:r>
            <a:r>
              <a:rPr lang="ru-RU" sz="2600" dirty="0">
                <a:latin typeface="Calibri" pitchFamily="34" charset="0"/>
              </a:rPr>
              <a:t>, различные по звучанию, но тождественные или близкие по смыслу, а также синтаксические и грамматические конструкции, совпадающие по значению. Синонимы бывают полные и частичные. © Современная энциклопедия, </a:t>
            </a:r>
            <a:r>
              <a:rPr lang="ru-RU" sz="2600" dirty="0" smtClean="0">
                <a:latin typeface="Calibri" pitchFamily="34" charset="0"/>
              </a:rPr>
              <a:t>2000</a:t>
            </a:r>
          </a:p>
          <a:p>
            <a:pPr algn="just">
              <a:spcBef>
                <a:spcPct val="20000"/>
              </a:spcBef>
            </a:pPr>
            <a:r>
              <a:rPr lang="ru-RU" sz="2600" b="1" dirty="0">
                <a:latin typeface="Calibri" pitchFamily="34" charset="0"/>
              </a:rPr>
              <a:t>Примеры </a:t>
            </a:r>
            <a:r>
              <a:rPr lang="ru-RU" sz="2600" b="1" dirty="0" smtClean="0">
                <a:latin typeface="Calibri" pitchFamily="34" charset="0"/>
              </a:rPr>
              <a:t>синонимов:</a:t>
            </a: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latin typeface="Calibri" pitchFamily="34" charset="0"/>
              </a:rPr>
              <a:t>бегемот — гиппопотам</a:t>
            </a: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latin typeface="Calibri" pitchFamily="34" charset="0"/>
              </a:rPr>
              <a:t>языкознание — языковедение</a:t>
            </a: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latin typeface="Calibri" pitchFamily="34" charset="0"/>
              </a:rPr>
              <a:t>помидор —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>
                <a:latin typeface="Calibri" pitchFamily="34" charset="0"/>
              </a:rPr>
              <a:t>томат</a:t>
            </a: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Calibri" pitchFamily="34" charset="0"/>
              </a:rPr>
              <a:t>пианино </a:t>
            </a:r>
            <a:r>
              <a:rPr lang="ru-RU" sz="2600" dirty="0">
                <a:latin typeface="Calibri" pitchFamily="34" charset="0"/>
              </a:rPr>
              <a:t>— фортепиано</a:t>
            </a:r>
            <a:endParaRPr lang="en-US" sz="2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Ни одна из этой пары не является «синонимом» для Яндекса… Как определить?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92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dirty="0" smtClean="0">
                <a:latin typeface="Calibri" pitchFamily="34" charset="0"/>
              </a:rPr>
              <a:t>План доклада:</a:t>
            </a:r>
            <a:endParaRPr lang="ru-RU" sz="4000" b="1" dirty="0">
              <a:latin typeface="Calibri" pitchFamily="34" charset="0"/>
            </a:endParaRP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980727"/>
            <a:ext cx="8496300" cy="50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spcBef>
                <a:spcPct val="20000"/>
              </a:spcBef>
              <a:buFontTx/>
              <a:buAutoNum type="arabicParenR"/>
            </a:pPr>
            <a:r>
              <a:rPr lang="ru-RU" sz="2800" b="1" dirty="0">
                <a:latin typeface="Calibri" pitchFamily="34" charset="0"/>
              </a:rPr>
              <a:t>Фильтр за </a:t>
            </a:r>
            <a:r>
              <a:rPr lang="ru-RU" sz="2800" b="1" dirty="0" err="1">
                <a:latin typeface="Calibri" pitchFamily="34" charset="0"/>
              </a:rPr>
              <a:t>аффилированность</a:t>
            </a:r>
            <a:r>
              <a:rPr lang="ru-RU" sz="2800" b="1" dirty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</a:rPr>
              <a:t>сайтов</a:t>
            </a:r>
            <a:endParaRPr lang="en-US" sz="2800" b="1" dirty="0" smtClean="0">
              <a:latin typeface="Calibri" pitchFamily="34" charset="0"/>
            </a:endParaRPr>
          </a:p>
          <a:p>
            <a:pPr marL="514350" indent="-514350" algn="just">
              <a:spcBef>
                <a:spcPct val="20000"/>
              </a:spcBef>
              <a:buFontTx/>
              <a:buAutoNum type="arabicParenR"/>
            </a:pPr>
            <a:r>
              <a:rPr lang="ru-RU" sz="2800" b="1" dirty="0" smtClean="0">
                <a:latin typeface="Calibri" pitchFamily="34" charset="0"/>
              </a:rPr>
              <a:t>Фильтр за «взрослый» контент</a:t>
            </a:r>
          </a:p>
          <a:p>
            <a:pPr marL="514350" indent="-514350" algn="just">
              <a:spcBef>
                <a:spcPct val="20000"/>
              </a:spcBef>
              <a:buFontTx/>
              <a:buAutoNum type="arabicParenR"/>
            </a:pPr>
            <a:r>
              <a:rPr lang="ru-RU" sz="2800" b="1" dirty="0">
                <a:latin typeface="Calibri" pitchFamily="34" charset="0"/>
              </a:rPr>
              <a:t>Отключение </a:t>
            </a:r>
            <a:r>
              <a:rPr lang="ru-RU" sz="2800" b="1" dirty="0" smtClean="0">
                <a:latin typeface="Calibri" pitchFamily="34" charset="0"/>
              </a:rPr>
              <a:t>ссылок в Яндексе</a:t>
            </a:r>
          </a:p>
          <a:p>
            <a:pPr marL="514350" indent="-514350" algn="just">
              <a:spcBef>
                <a:spcPct val="20000"/>
              </a:spcBef>
              <a:buFontTx/>
              <a:buAutoNum type="arabicParenR"/>
            </a:pPr>
            <a:r>
              <a:rPr lang="ru-RU" sz="2800" b="1" dirty="0">
                <a:latin typeface="Calibri" pitchFamily="34" charset="0"/>
              </a:rPr>
              <a:t>Определение </a:t>
            </a:r>
            <a:r>
              <a:rPr lang="ru-RU" sz="2800" b="1" dirty="0" smtClean="0">
                <a:latin typeface="Calibri" pitchFamily="34" charset="0"/>
              </a:rPr>
              <a:t>синонимов</a:t>
            </a:r>
            <a:endParaRPr lang="en-US" sz="2800" b="1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618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 smtClean="0">
                <a:latin typeface="Calibri" pitchFamily="34" charset="0"/>
              </a:rPr>
              <a:t>Определение синонимов </a:t>
            </a:r>
            <a:r>
              <a:rPr lang="ru-RU" sz="3600" b="1" dirty="0">
                <a:latin typeface="Calibri" pitchFamily="34" charset="0"/>
              </a:rPr>
              <a:t>в Яндексе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800" dirty="0" smtClean="0">
                <a:latin typeface="Calibri" pitchFamily="34" charset="0"/>
              </a:rPr>
              <a:t>Чтобы проверить являются ли «слово 1» синонимом «слову 2» необходимо найти документ, который:</a:t>
            </a:r>
          </a:p>
          <a:p>
            <a:pPr marL="971550" lvl="1" indent="-514350" algn="just">
              <a:spcBef>
                <a:spcPct val="20000"/>
              </a:spcBef>
              <a:buFont typeface="+mj-lt"/>
              <a:buAutoNum type="arabicPeriod"/>
            </a:pPr>
            <a:r>
              <a:rPr lang="ru-RU" sz="2600" dirty="0" smtClean="0">
                <a:latin typeface="Calibri" pitchFamily="34" charset="0"/>
              </a:rPr>
              <a:t>Проиндексирован в Яндексе</a:t>
            </a:r>
          </a:p>
          <a:p>
            <a:pPr marL="971550" lvl="1" indent="-514350" algn="just">
              <a:spcBef>
                <a:spcPct val="20000"/>
              </a:spcBef>
              <a:buFont typeface="+mj-lt"/>
              <a:buAutoNum type="arabicPeriod"/>
            </a:pPr>
            <a:r>
              <a:rPr lang="ru-RU" sz="2600" dirty="0" smtClean="0">
                <a:latin typeface="Calibri" pitchFamily="34" charset="0"/>
              </a:rPr>
              <a:t>Содержит в контенте «Слово 1»</a:t>
            </a:r>
          </a:p>
          <a:p>
            <a:pPr marL="971550" lvl="1" indent="-514350" algn="just">
              <a:spcBef>
                <a:spcPct val="20000"/>
              </a:spcBef>
              <a:buFont typeface="+mj-lt"/>
              <a:buAutoNum type="arabicPeriod"/>
            </a:pPr>
            <a:r>
              <a:rPr lang="ru-RU" sz="2600" dirty="0" smtClean="0">
                <a:latin typeface="Calibri" pitchFamily="34" charset="0"/>
              </a:rPr>
              <a:t>Не содержит в </a:t>
            </a:r>
            <a:r>
              <a:rPr lang="ru-RU" sz="2600" dirty="0">
                <a:latin typeface="Calibri" pitchFamily="34" charset="0"/>
              </a:rPr>
              <a:t>контенте </a:t>
            </a:r>
            <a:r>
              <a:rPr lang="ru-RU" sz="2600" dirty="0" smtClean="0">
                <a:latin typeface="Calibri" pitchFamily="34" charset="0"/>
              </a:rPr>
              <a:t>«Слово 2»</a:t>
            </a:r>
          </a:p>
          <a:p>
            <a:pPr marL="971550" lvl="1" indent="-514350" algn="just">
              <a:spcBef>
                <a:spcPct val="20000"/>
              </a:spcBef>
              <a:buFont typeface="+mj-lt"/>
              <a:buAutoNum type="arabicPeriod"/>
            </a:pPr>
            <a:r>
              <a:rPr lang="ru-RU" sz="2600" dirty="0" smtClean="0">
                <a:latin typeface="Calibri" pitchFamily="34" charset="0"/>
              </a:rPr>
              <a:t>Не содержит в ЧПУ кириллицу/</a:t>
            </a:r>
            <a:r>
              <a:rPr lang="ru-RU" sz="2600" dirty="0" err="1" smtClean="0">
                <a:latin typeface="Calibri" pitchFamily="34" charset="0"/>
              </a:rPr>
              <a:t>транслит</a:t>
            </a:r>
            <a:r>
              <a:rPr lang="ru-RU" sz="2600" dirty="0" smtClean="0">
                <a:latin typeface="Calibri" pitchFamily="34" charset="0"/>
              </a:rPr>
              <a:t> «Слово 2»</a:t>
            </a:r>
          </a:p>
          <a:p>
            <a:pPr marL="971550" lvl="1" indent="-514350" algn="just">
              <a:spcBef>
                <a:spcPct val="20000"/>
              </a:spcBef>
              <a:buFont typeface="+mj-lt"/>
              <a:buAutoNum type="arabicPeriod"/>
            </a:pPr>
            <a:r>
              <a:rPr lang="ru-RU" sz="2600" dirty="0" smtClean="0">
                <a:latin typeface="Calibri" pitchFamily="34" charset="0"/>
              </a:rPr>
              <a:t>Не содержит в </a:t>
            </a:r>
            <a:r>
              <a:rPr lang="ru-RU" sz="2600" dirty="0" err="1" smtClean="0">
                <a:latin typeface="Calibri" pitchFamily="34" charset="0"/>
              </a:rPr>
              <a:t>анкор</a:t>
            </a:r>
            <a:r>
              <a:rPr lang="ru-RU" sz="2600" dirty="0" smtClean="0">
                <a:latin typeface="Calibri" pitchFamily="34" charset="0"/>
              </a:rPr>
              <a:t>-файле «Слово 2»</a:t>
            </a:r>
          </a:p>
          <a:p>
            <a:pPr marL="971550" lvl="1" indent="-514350" algn="just">
              <a:spcBef>
                <a:spcPct val="20000"/>
              </a:spcBef>
              <a:buFont typeface="+mj-lt"/>
              <a:buAutoNum type="arabicPeriod"/>
            </a:pPr>
            <a:r>
              <a:rPr lang="ru-RU" sz="2600" dirty="0" smtClean="0">
                <a:latin typeface="Calibri" pitchFamily="34" charset="0"/>
              </a:rPr>
              <a:t>Проверить, ищется ли </a:t>
            </a:r>
            <a:r>
              <a:rPr lang="en-US" sz="2600" dirty="0" smtClean="0">
                <a:latin typeface="Calibri" pitchFamily="34" charset="0"/>
              </a:rPr>
              <a:t>URL </a:t>
            </a:r>
            <a:r>
              <a:rPr lang="ru-RU" sz="2600" dirty="0" smtClean="0">
                <a:latin typeface="Calibri" pitchFamily="34" charset="0"/>
              </a:rPr>
              <a:t>по «Слово 2»</a:t>
            </a:r>
          </a:p>
          <a:p>
            <a:pPr algn="just">
              <a:spcBef>
                <a:spcPct val="20000"/>
              </a:spcBef>
            </a:pPr>
            <a:r>
              <a:rPr lang="ru-RU" sz="2800" dirty="0" smtClean="0">
                <a:latin typeface="Calibri" pitchFamily="34" charset="0"/>
              </a:rPr>
              <a:t>Если </a:t>
            </a:r>
            <a:r>
              <a:rPr lang="en-US" sz="2800" dirty="0" smtClean="0">
                <a:latin typeface="Calibri" pitchFamily="34" charset="0"/>
              </a:rPr>
              <a:t>URL </a:t>
            </a:r>
            <a:r>
              <a:rPr lang="ru-RU" sz="2800" dirty="0" smtClean="0">
                <a:latin typeface="Calibri" pitchFamily="34" charset="0"/>
              </a:rPr>
              <a:t>по «Слово 2» нашелся, то значит «Слово 1» и «Слово 2» являются для Яндекса синонимами. В противном случае – не являются.</a:t>
            </a:r>
            <a:endParaRPr lang="ru-RU" sz="28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754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 smtClean="0">
                <a:latin typeface="Calibri" pitchFamily="34" charset="0"/>
              </a:rPr>
              <a:t>Определение синонимов </a:t>
            </a:r>
            <a:r>
              <a:rPr lang="ru-RU" sz="3600" b="1" dirty="0">
                <a:latin typeface="Calibri" pitchFamily="34" charset="0"/>
              </a:rPr>
              <a:t>в Яндексе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800" b="1" dirty="0" smtClean="0">
                <a:latin typeface="Calibri" pitchFamily="34" charset="0"/>
              </a:rPr>
              <a:t>Рассмотрим на примере:</a:t>
            </a:r>
          </a:p>
          <a:p>
            <a:pPr algn="just">
              <a:spcBef>
                <a:spcPct val="20000"/>
              </a:spcBef>
            </a:pPr>
            <a:r>
              <a:rPr lang="ru-RU" sz="2800" dirty="0" smtClean="0">
                <a:latin typeface="Calibri" pitchFamily="34" charset="0"/>
              </a:rPr>
              <a:t>Задаем в Яндекс запрос </a:t>
            </a:r>
            <a:r>
              <a:rPr lang="en-US" sz="2800" dirty="0" smtClean="0">
                <a:latin typeface="Calibri" pitchFamily="34" charset="0"/>
              </a:rPr>
              <a:t>[</a:t>
            </a:r>
            <a:r>
              <a:rPr lang="ru-RU" sz="2800" dirty="0">
                <a:latin typeface="Calibri" pitchFamily="34" charset="0"/>
              </a:rPr>
              <a:t>бегемот ~~ гиппопотам</a:t>
            </a:r>
            <a:r>
              <a:rPr lang="en-US" sz="2800" dirty="0" smtClean="0">
                <a:latin typeface="Calibri" pitchFamily="34" charset="0"/>
              </a:rPr>
              <a:t>]</a:t>
            </a:r>
          </a:p>
          <a:p>
            <a:pPr marL="514350" indent="-514350" algn="just">
              <a:spcBef>
                <a:spcPct val="20000"/>
              </a:spcBef>
              <a:buAutoNum type="arabicPeriod"/>
            </a:pPr>
            <a:endParaRPr lang="en-US" sz="28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8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800" dirty="0" smtClean="0">
                <a:latin typeface="Calibri" pitchFamily="34" charset="0"/>
              </a:rPr>
              <a:t>Выбираем несколько результатов, где нет вхождения в «</a:t>
            </a:r>
            <a:r>
              <a:rPr lang="ru-RU" sz="2800" dirty="0">
                <a:latin typeface="Calibri" pitchFamily="34" charset="0"/>
              </a:rPr>
              <a:t>гиппопотам</a:t>
            </a:r>
            <a:r>
              <a:rPr lang="ru-RU" sz="2800" dirty="0" smtClean="0">
                <a:latin typeface="Calibri" pitchFamily="34" charset="0"/>
              </a:rPr>
              <a:t>» в </a:t>
            </a:r>
            <a:r>
              <a:rPr lang="en-US" sz="2800" dirty="0" smtClean="0">
                <a:latin typeface="Calibri" pitchFamily="34" charset="0"/>
              </a:rPr>
              <a:t>URL</a:t>
            </a:r>
            <a:r>
              <a:rPr lang="ru-RU" sz="2800" dirty="0" smtClean="0">
                <a:latin typeface="Calibri" pitchFamily="34" charset="0"/>
              </a:rPr>
              <a:t>, например:</a:t>
            </a: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  <a:hlinkClick r:id="rId2"/>
              </a:rPr>
              <a:t>http://</a:t>
            </a:r>
            <a:r>
              <a:rPr lang="en-US" sz="2800" dirty="0" smtClean="0">
                <a:latin typeface="Calibri" pitchFamily="34" charset="0"/>
                <a:hlinkClick r:id="rId2"/>
              </a:rPr>
              <a:t>www.eradetstva.ru/category497.html</a:t>
            </a:r>
            <a:endParaRPr lang="en-US" sz="2800" dirty="0">
              <a:latin typeface="Calibri" pitchFamily="34" charset="0"/>
            </a:endParaRP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  <a:hlinkClick r:id="rId3"/>
              </a:rPr>
              <a:t>http://</a:t>
            </a:r>
            <a:r>
              <a:rPr lang="en-US" sz="2800" dirty="0" smtClean="0">
                <a:latin typeface="Calibri" pitchFamily="34" charset="0"/>
                <a:hlinkClick r:id="rId3"/>
              </a:rPr>
              <a:t>www.berl.ru/article/beno/be/begemot.htm</a:t>
            </a:r>
            <a:endParaRPr lang="en-US" sz="28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1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800" dirty="0" smtClean="0">
                <a:latin typeface="Calibri" pitchFamily="34" charset="0"/>
              </a:rPr>
              <a:t>Для каждого </a:t>
            </a:r>
            <a:r>
              <a:rPr lang="en-US" sz="2800" dirty="0" smtClean="0">
                <a:latin typeface="Calibri" pitchFamily="34" charset="0"/>
              </a:rPr>
              <a:t>URL </a:t>
            </a:r>
            <a:r>
              <a:rPr lang="ru-RU" sz="2800" dirty="0" smtClean="0">
                <a:latin typeface="Calibri" pitchFamily="34" charset="0"/>
              </a:rPr>
              <a:t>проверяем наличие </a:t>
            </a:r>
            <a:r>
              <a:rPr lang="ru-RU" sz="2800" dirty="0">
                <a:latin typeface="Calibri" pitchFamily="34" charset="0"/>
              </a:rPr>
              <a:t>слова «гиппопотам</a:t>
            </a:r>
            <a:r>
              <a:rPr lang="ru-RU" sz="2800" dirty="0" smtClean="0">
                <a:latin typeface="Calibri" pitchFamily="34" charset="0"/>
              </a:rPr>
              <a:t>» в </a:t>
            </a:r>
            <a:r>
              <a:rPr lang="ru-RU" sz="2800" dirty="0" err="1" smtClean="0">
                <a:latin typeface="Calibri" pitchFamily="34" charset="0"/>
              </a:rPr>
              <a:t>анкор</a:t>
            </a:r>
            <a:r>
              <a:rPr lang="ru-RU" sz="2800" dirty="0" smtClean="0">
                <a:latin typeface="Calibri" pitchFamily="34" charset="0"/>
              </a:rPr>
              <a:t>-файле </a:t>
            </a:r>
            <a:r>
              <a:rPr lang="en-US" sz="2800" dirty="0" smtClean="0">
                <a:latin typeface="Calibri" pitchFamily="34" charset="0"/>
                <a:sym typeface="Wingdings" panose="05000000000000000000" pitchFamily="2" charset="2"/>
              </a:rPr>
              <a:t></a:t>
            </a:r>
            <a:endParaRPr lang="ru-RU" sz="2800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89" y="1916832"/>
            <a:ext cx="8141915" cy="68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41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 smtClean="0">
                <a:latin typeface="Calibri" pitchFamily="34" charset="0"/>
              </a:rPr>
              <a:t>Определение синонимов </a:t>
            </a:r>
            <a:r>
              <a:rPr lang="ru-RU" sz="3600" b="1" dirty="0">
                <a:latin typeface="Calibri" pitchFamily="34" charset="0"/>
              </a:rPr>
              <a:t>в Яндексе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600" b="1" dirty="0" smtClean="0">
                <a:latin typeface="Calibri" pitchFamily="34" charset="0"/>
              </a:rPr>
              <a:t>Поиск по </a:t>
            </a:r>
            <a:r>
              <a:rPr lang="ru-RU" sz="2600" b="1" dirty="0" err="1" smtClean="0">
                <a:latin typeface="Calibri" pitchFamily="34" charset="0"/>
              </a:rPr>
              <a:t>анкор</a:t>
            </a:r>
            <a:r>
              <a:rPr lang="ru-RU" sz="2600" b="1" dirty="0" smtClean="0">
                <a:latin typeface="Calibri" pitchFamily="34" charset="0"/>
              </a:rPr>
              <a:t>-файлу, запрос вида: </a:t>
            </a:r>
          </a:p>
          <a:p>
            <a:pPr lvl="1" algn="just">
              <a:spcBef>
                <a:spcPct val="20000"/>
              </a:spcBef>
            </a:pPr>
            <a:r>
              <a:rPr lang="en-US" sz="2600" dirty="0" smtClean="0">
                <a:latin typeface="Calibri" pitchFamily="34" charset="0"/>
              </a:rPr>
              <a:t>[</a:t>
            </a:r>
            <a:r>
              <a:rPr lang="en-US" sz="2600" dirty="0">
                <a:latin typeface="Calibri" pitchFamily="34" charset="0"/>
              </a:rPr>
              <a:t>url:site.ru/page.html &lt;&lt; </a:t>
            </a:r>
            <a:r>
              <a:rPr lang="en-US" sz="2600" dirty="0" err="1">
                <a:latin typeface="Calibri" pitchFamily="34" charset="0"/>
              </a:rPr>
              <a:t>inlink</a:t>
            </a:r>
            <a:r>
              <a:rPr lang="en-US" sz="2600" dirty="0">
                <a:latin typeface="Calibri" pitchFamily="34" charset="0"/>
              </a:rPr>
              <a:t>:</a:t>
            </a:r>
            <a:r>
              <a:rPr lang="ru-RU" sz="2600" dirty="0">
                <a:latin typeface="Calibri" pitchFamily="34" charset="0"/>
              </a:rPr>
              <a:t>запрос</a:t>
            </a:r>
            <a:r>
              <a:rPr lang="en-US" sz="2600" dirty="0" smtClean="0">
                <a:latin typeface="Calibri" pitchFamily="34" charset="0"/>
              </a:rPr>
              <a:t>]</a:t>
            </a:r>
            <a:r>
              <a:rPr lang="ru-RU" sz="2600" dirty="0" smtClean="0">
                <a:latin typeface="Calibri" pitchFamily="34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© Сергей Людкевич</a:t>
            </a: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Для первого </a:t>
            </a:r>
            <a:r>
              <a:rPr lang="en-US" sz="2600" dirty="0" smtClean="0">
                <a:latin typeface="Calibri" pitchFamily="34" charset="0"/>
              </a:rPr>
              <a:t>URL </a:t>
            </a:r>
            <a:r>
              <a:rPr lang="ru-RU" sz="2600" dirty="0" smtClean="0">
                <a:latin typeface="Calibri" pitchFamily="34" charset="0"/>
              </a:rPr>
              <a:t>видим, что слово «</a:t>
            </a:r>
            <a:r>
              <a:rPr lang="ru-RU" sz="2400" dirty="0">
                <a:latin typeface="Calibri" pitchFamily="34" charset="0"/>
              </a:rPr>
              <a:t>гиппопотам</a:t>
            </a:r>
            <a:r>
              <a:rPr lang="ru-RU" sz="2600" dirty="0" smtClean="0">
                <a:latin typeface="Calibri" pitchFamily="34" charset="0"/>
              </a:rPr>
              <a:t>» есть в </a:t>
            </a:r>
            <a:r>
              <a:rPr lang="ru-RU" sz="2600" dirty="0" err="1" smtClean="0">
                <a:latin typeface="Calibri" pitchFamily="34" charset="0"/>
              </a:rPr>
              <a:t>анкор</a:t>
            </a:r>
            <a:r>
              <a:rPr lang="ru-RU" sz="2600" dirty="0" smtClean="0">
                <a:latin typeface="Calibri" pitchFamily="34" charset="0"/>
              </a:rPr>
              <a:t>-файле, т.е. </a:t>
            </a:r>
            <a:r>
              <a:rPr lang="en-US" sz="2600" dirty="0" smtClean="0">
                <a:latin typeface="Calibri" pitchFamily="34" charset="0"/>
              </a:rPr>
              <a:t>URL </a:t>
            </a:r>
            <a:r>
              <a:rPr lang="ru-RU" sz="2600" dirty="0" smtClean="0">
                <a:latin typeface="Calibri" pitchFamily="34" charset="0"/>
              </a:rPr>
              <a:t>нам не подходит:</a:t>
            </a:r>
          </a:p>
          <a:p>
            <a:pPr algn="just">
              <a:spcBef>
                <a:spcPct val="20000"/>
              </a:spcBef>
            </a:pPr>
            <a:endParaRPr lang="ru-RU" sz="26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Со вторым </a:t>
            </a:r>
            <a:r>
              <a:rPr lang="en-US" sz="2600" dirty="0" smtClean="0">
                <a:latin typeface="Calibri" pitchFamily="34" charset="0"/>
              </a:rPr>
              <a:t>URL </a:t>
            </a:r>
            <a:r>
              <a:rPr lang="ru-RU" sz="2600" dirty="0" smtClean="0">
                <a:latin typeface="Calibri" pitchFamily="34" charset="0"/>
              </a:rPr>
              <a:t>всё </a:t>
            </a:r>
            <a:r>
              <a:rPr lang="ru-RU" sz="2600" dirty="0" err="1" smtClean="0">
                <a:latin typeface="Calibri" pitchFamily="34" charset="0"/>
              </a:rPr>
              <a:t>ок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>
                <a:latin typeface="Calibri" pitchFamily="34" charset="0"/>
              </a:rPr>
              <a:t>слова «гиппопотам» </a:t>
            </a:r>
            <a:r>
              <a:rPr lang="ru-RU" sz="2600" dirty="0" smtClean="0">
                <a:latin typeface="Calibri" pitchFamily="34" charset="0"/>
              </a:rPr>
              <a:t>в </a:t>
            </a:r>
            <a:r>
              <a:rPr lang="ru-RU" sz="2600" dirty="0" err="1" smtClean="0">
                <a:latin typeface="Calibri" pitchFamily="34" charset="0"/>
              </a:rPr>
              <a:t>анкорах</a:t>
            </a:r>
            <a:r>
              <a:rPr lang="ru-RU" sz="2600" dirty="0" smtClean="0">
                <a:latin typeface="Calibri" pitchFamily="34" charset="0"/>
              </a:rPr>
              <a:t> нет:</a:t>
            </a: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8960"/>
            <a:ext cx="5980509" cy="146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25" y="5025267"/>
            <a:ext cx="61436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2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 smtClean="0">
                <a:latin typeface="Calibri" pitchFamily="34" charset="0"/>
              </a:rPr>
              <a:t>Определение синонимов </a:t>
            </a:r>
            <a:r>
              <a:rPr lang="ru-RU" sz="3600" b="1" dirty="0">
                <a:latin typeface="Calibri" pitchFamily="34" charset="0"/>
              </a:rPr>
              <a:t>в Яндексе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600" b="1" dirty="0" smtClean="0">
                <a:latin typeface="Calibri" pitchFamily="34" charset="0"/>
              </a:rPr>
              <a:t>Заключительный шаг – проверить ищется ли выбранный </a:t>
            </a:r>
            <a:r>
              <a:rPr lang="en-US" sz="2600" b="1" dirty="0" smtClean="0">
                <a:latin typeface="Calibri" pitchFamily="34" charset="0"/>
              </a:rPr>
              <a:t>URL </a:t>
            </a:r>
            <a:r>
              <a:rPr lang="ru-RU" sz="2600" b="1" dirty="0" smtClean="0">
                <a:latin typeface="Calibri" pitchFamily="34" charset="0"/>
              </a:rPr>
              <a:t>по </a:t>
            </a:r>
            <a:r>
              <a:rPr lang="ru-RU" sz="2600" b="1" dirty="0">
                <a:latin typeface="Calibri" pitchFamily="34" charset="0"/>
              </a:rPr>
              <a:t>запросу </a:t>
            </a:r>
            <a:r>
              <a:rPr lang="en-US" sz="2600" b="1" dirty="0" smtClean="0">
                <a:latin typeface="Calibri" pitchFamily="34" charset="0"/>
              </a:rPr>
              <a:t>[</a:t>
            </a:r>
            <a:r>
              <a:rPr lang="ru-RU" sz="2600" b="1" dirty="0" smtClean="0">
                <a:latin typeface="Calibri" pitchFamily="34" charset="0"/>
              </a:rPr>
              <a:t>гиппопотам</a:t>
            </a:r>
            <a:r>
              <a:rPr lang="en-US" sz="2600" b="1" dirty="0" smtClean="0">
                <a:latin typeface="Calibri" pitchFamily="34" charset="0"/>
              </a:rPr>
              <a:t>]</a:t>
            </a:r>
            <a:r>
              <a:rPr lang="ru-RU" sz="2600" b="1" dirty="0" smtClean="0">
                <a:latin typeface="Calibri" pitchFamily="34" charset="0"/>
              </a:rPr>
              <a:t>, запрос вида:</a:t>
            </a:r>
          </a:p>
          <a:p>
            <a:pPr lvl="1" algn="just">
              <a:spcBef>
                <a:spcPct val="20000"/>
              </a:spcBef>
            </a:pPr>
            <a:r>
              <a:rPr lang="ru-RU" sz="2600" dirty="0">
                <a:latin typeface="Calibri" pitchFamily="34" charset="0"/>
              </a:rPr>
              <a:t>[запрос </a:t>
            </a:r>
            <a:r>
              <a:rPr lang="en-US" sz="2600" dirty="0">
                <a:latin typeface="Calibri" pitchFamily="34" charset="0"/>
              </a:rPr>
              <a:t>url:site.ru/page.html</a:t>
            </a:r>
            <a:r>
              <a:rPr lang="en-US" sz="2600" dirty="0" smtClean="0">
                <a:latin typeface="Calibri" pitchFamily="34" charset="0"/>
              </a:rPr>
              <a:t>]</a:t>
            </a:r>
            <a:endParaRPr lang="ru-RU" sz="2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Для рассматриваемого пример получаем:</a:t>
            </a:r>
          </a:p>
          <a:p>
            <a:pPr algn="just">
              <a:spcBef>
                <a:spcPct val="20000"/>
              </a:spcBef>
            </a:pPr>
            <a:endParaRPr lang="ru-RU" sz="26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Вывод: для </a:t>
            </a:r>
            <a:r>
              <a:rPr lang="ru-RU" sz="2600" dirty="0">
                <a:latin typeface="Calibri" pitchFamily="34" charset="0"/>
              </a:rPr>
              <a:t>Яндекса слова </a:t>
            </a:r>
            <a:r>
              <a:rPr lang="ru-RU" sz="2600" dirty="0" smtClean="0">
                <a:latin typeface="Calibri" pitchFamily="34" charset="0"/>
              </a:rPr>
              <a:t>«бегемот» </a:t>
            </a:r>
            <a:r>
              <a:rPr lang="ru-RU" sz="2600" dirty="0">
                <a:latin typeface="Calibri" pitchFamily="34" charset="0"/>
              </a:rPr>
              <a:t>и </a:t>
            </a:r>
            <a:r>
              <a:rPr lang="ru-RU" sz="2600" dirty="0" smtClean="0">
                <a:latin typeface="Calibri" pitchFamily="34" charset="0"/>
              </a:rPr>
              <a:t>«гиппопотам» НЕ являются синонимами. Зато</a:t>
            </a:r>
            <a:r>
              <a:rPr lang="en-US" sz="2600" dirty="0" smtClean="0">
                <a:latin typeface="Calibri" pitchFamily="34" charset="0"/>
              </a:rPr>
              <a:t> </a:t>
            </a:r>
            <a:r>
              <a:rPr lang="ru-RU" sz="2600" dirty="0" smtClean="0">
                <a:latin typeface="Calibri" pitchFamily="34" charset="0"/>
              </a:rPr>
              <a:t>например синонимами является связка «блог» / «</a:t>
            </a:r>
            <a:r>
              <a:rPr lang="ru-RU" sz="2600" dirty="0" err="1" smtClean="0">
                <a:latin typeface="Calibri" pitchFamily="34" charset="0"/>
              </a:rPr>
              <a:t>жж</a:t>
            </a:r>
            <a:r>
              <a:rPr lang="ru-RU" sz="2600" dirty="0" smtClean="0">
                <a:latin typeface="Calibri" pitchFamily="34" charset="0"/>
              </a:rPr>
              <a:t>».</a:t>
            </a: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8619"/>
            <a:ext cx="7272808" cy="162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2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 smtClean="0">
                <a:latin typeface="Calibri" pitchFamily="34" charset="0"/>
              </a:rPr>
              <a:t>Определение синонимов </a:t>
            </a:r>
            <a:r>
              <a:rPr lang="ru-RU" sz="3600" b="1" dirty="0">
                <a:latin typeface="Calibri" pitchFamily="34" charset="0"/>
              </a:rPr>
              <a:t>в Яндексе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600" b="1" dirty="0" smtClean="0">
                <a:latin typeface="Calibri" pitchFamily="34" charset="0"/>
              </a:rPr>
              <a:t>Синонимы вида «слово 1 слово 2» и «слово 3 слово 4».</a:t>
            </a: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По описанной выше методике синонимами не являются:</a:t>
            </a: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«Отели» и «Гостиницы», документ ищется по </a:t>
            </a:r>
            <a:r>
              <a:rPr lang="en-US" sz="2600" dirty="0" smtClean="0">
                <a:latin typeface="Calibri" pitchFamily="34" charset="0"/>
              </a:rPr>
              <a:t>[</a:t>
            </a:r>
            <a:r>
              <a:rPr lang="ru-RU" sz="2600" dirty="0" smtClean="0">
                <a:latin typeface="Calibri" pitchFamily="34" charset="0"/>
              </a:rPr>
              <a:t>Отели</a:t>
            </a:r>
            <a:r>
              <a:rPr lang="en-US" sz="2600" dirty="0" smtClean="0">
                <a:latin typeface="Calibri" pitchFamily="34" charset="0"/>
              </a:rPr>
              <a:t>]</a:t>
            </a:r>
            <a:r>
              <a:rPr lang="ru-RU" sz="2600" dirty="0" smtClean="0">
                <a:latin typeface="Calibri" pitchFamily="34" charset="0"/>
              </a:rPr>
              <a:t>:</a:t>
            </a:r>
            <a:endParaRPr lang="ru-RU" sz="26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Но не ищется по </a:t>
            </a:r>
            <a:r>
              <a:rPr lang="en-US" sz="2600" dirty="0" smtClean="0">
                <a:latin typeface="Calibri" pitchFamily="34" charset="0"/>
              </a:rPr>
              <a:t>[</a:t>
            </a:r>
            <a:r>
              <a:rPr lang="ru-RU" sz="2600" dirty="0" smtClean="0">
                <a:latin typeface="Calibri" pitchFamily="34" charset="0"/>
              </a:rPr>
              <a:t>Гостиницы</a:t>
            </a:r>
            <a:r>
              <a:rPr lang="en-US" sz="2600" dirty="0" smtClean="0">
                <a:latin typeface="Calibri" pitchFamily="34" charset="0"/>
              </a:rPr>
              <a:t>]</a:t>
            </a:r>
            <a:r>
              <a:rPr lang="ru-RU" sz="2600" dirty="0" smtClean="0">
                <a:latin typeface="Calibri" pitchFamily="34" charset="0"/>
              </a:rPr>
              <a:t>:</a:t>
            </a: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276872"/>
            <a:ext cx="7056790" cy="126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04" y="4077072"/>
            <a:ext cx="708691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40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 smtClean="0">
                <a:latin typeface="Calibri" pitchFamily="34" charset="0"/>
              </a:rPr>
              <a:t>Определение синонимов </a:t>
            </a:r>
            <a:r>
              <a:rPr lang="ru-RU" sz="3600" b="1" dirty="0">
                <a:latin typeface="Calibri" pitchFamily="34" charset="0"/>
              </a:rPr>
              <a:t>в Яндексе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600" b="1" dirty="0" smtClean="0">
                <a:latin typeface="Calibri" pitchFamily="34" charset="0"/>
              </a:rPr>
              <a:t>Синонимы вида «слово 1 слово 2» и «слово 3 слово 4».</a:t>
            </a: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По описанной выше методике синонимами не являются:</a:t>
            </a: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«Голландия» и «Нидерланды», документ ищется по </a:t>
            </a:r>
            <a:r>
              <a:rPr lang="en-US" sz="2600" dirty="0" smtClean="0">
                <a:latin typeface="Calibri" pitchFamily="34" charset="0"/>
              </a:rPr>
              <a:t>[</a:t>
            </a:r>
            <a:r>
              <a:rPr lang="ru-RU" sz="2600" dirty="0">
                <a:latin typeface="Calibri" pitchFamily="34" charset="0"/>
              </a:rPr>
              <a:t>Голландия</a:t>
            </a:r>
            <a:r>
              <a:rPr lang="en-US" sz="2600" dirty="0" smtClean="0">
                <a:latin typeface="Calibri" pitchFamily="34" charset="0"/>
              </a:rPr>
              <a:t>]</a:t>
            </a:r>
            <a:r>
              <a:rPr lang="ru-RU" sz="2600" dirty="0" smtClean="0">
                <a:latin typeface="Calibri" pitchFamily="34" charset="0"/>
              </a:rPr>
              <a:t>:</a:t>
            </a:r>
            <a:endParaRPr lang="ru-RU" sz="26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Но не ищется по </a:t>
            </a:r>
            <a:r>
              <a:rPr lang="en-US" sz="2600" dirty="0" smtClean="0">
                <a:latin typeface="Calibri" pitchFamily="34" charset="0"/>
              </a:rPr>
              <a:t>[</a:t>
            </a:r>
            <a:r>
              <a:rPr lang="ru-RU" sz="2600" dirty="0">
                <a:latin typeface="Calibri" pitchFamily="34" charset="0"/>
              </a:rPr>
              <a:t>Нидерланды</a:t>
            </a:r>
            <a:r>
              <a:rPr lang="en-US" sz="2600" dirty="0" smtClean="0">
                <a:latin typeface="Calibri" pitchFamily="34" charset="0"/>
              </a:rPr>
              <a:t>]</a:t>
            </a:r>
            <a:r>
              <a:rPr lang="ru-RU" sz="2600" dirty="0" smtClean="0">
                <a:latin typeface="Calibri" pitchFamily="34" charset="0"/>
              </a:rPr>
              <a:t>:</a:t>
            </a: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46" y="2564903"/>
            <a:ext cx="7009012" cy="139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75" y="4581128"/>
            <a:ext cx="7009012" cy="106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 smtClean="0">
                <a:latin typeface="Calibri" pitchFamily="34" charset="0"/>
              </a:rPr>
              <a:t>Определение синонимов </a:t>
            </a:r>
            <a:r>
              <a:rPr lang="ru-RU" sz="3600" b="1" dirty="0">
                <a:latin typeface="Calibri" pitchFamily="34" charset="0"/>
              </a:rPr>
              <a:t>в Яндексе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600" b="1" dirty="0" smtClean="0">
                <a:latin typeface="Calibri" pitchFamily="34" charset="0"/>
              </a:rPr>
              <a:t>Синонимы вида «слово 1 слово 2» и «слово 3 слово 4».</a:t>
            </a: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Но этот же, документ в котором нет ни «Гостиницы», ни «Нидерланды»:</a:t>
            </a:r>
          </a:p>
          <a:p>
            <a:pPr algn="just">
              <a:spcBef>
                <a:spcPct val="20000"/>
              </a:spcBef>
            </a:pPr>
            <a:endParaRPr lang="ru-RU" sz="26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Ищется по запросу </a:t>
            </a:r>
            <a:r>
              <a:rPr lang="en-US" sz="2600" dirty="0" smtClean="0">
                <a:latin typeface="Calibri" pitchFamily="34" charset="0"/>
              </a:rPr>
              <a:t>[</a:t>
            </a:r>
            <a:r>
              <a:rPr lang="ru-RU" sz="2600" dirty="0" smtClean="0">
                <a:latin typeface="Calibri" pitchFamily="34" charset="0"/>
              </a:rPr>
              <a:t>гостиницы </a:t>
            </a:r>
            <a:r>
              <a:rPr lang="ru-RU" sz="2600" dirty="0" err="1" smtClean="0">
                <a:latin typeface="Calibri" pitchFamily="34" charset="0"/>
              </a:rPr>
              <a:t>нидерланды</a:t>
            </a:r>
            <a:r>
              <a:rPr lang="en-US" sz="2600" dirty="0" smtClean="0">
                <a:latin typeface="Calibri" pitchFamily="34" charset="0"/>
              </a:rPr>
              <a:t>]</a:t>
            </a:r>
            <a:r>
              <a:rPr lang="ru-RU" sz="2600" dirty="0" smtClean="0">
                <a:latin typeface="Calibri" pitchFamily="34" charset="0"/>
              </a:rPr>
              <a:t>, т.к. есть вхождения «Отели Голландии»:</a:t>
            </a: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19" y="2132855"/>
            <a:ext cx="7127636" cy="13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19" y="4437111"/>
            <a:ext cx="7127636" cy="127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8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 smtClean="0">
                <a:latin typeface="Calibri" pitchFamily="34" charset="0"/>
              </a:rPr>
              <a:t>Определение синонимов </a:t>
            </a:r>
            <a:r>
              <a:rPr lang="ru-RU" sz="3600" b="1" dirty="0">
                <a:latin typeface="Calibri" pitchFamily="34" charset="0"/>
              </a:rPr>
              <a:t>в Яндексе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600" b="1" dirty="0">
                <a:latin typeface="Calibri" pitchFamily="34" charset="0"/>
              </a:rPr>
              <a:t>Синонимы вида «слово 1 слово 2» и «слово </a:t>
            </a:r>
            <a:r>
              <a:rPr lang="ru-RU" sz="2600" b="1" dirty="0" smtClean="0">
                <a:latin typeface="Calibri" pitchFamily="34" charset="0"/>
              </a:rPr>
              <a:t>1 </a:t>
            </a:r>
            <a:r>
              <a:rPr lang="ru-RU" sz="2600" b="1" dirty="0">
                <a:latin typeface="Calibri" pitchFamily="34" charset="0"/>
              </a:rPr>
              <a:t>слово 3</a:t>
            </a:r>
            <a:r>
              <a:rPr lang="ru-RU" sz="2600" b="1" dirty="0" smtClean="0">
                <a:latin typeface="Calibri" pitchFamily="34" charset="0"/>
              </a:rPr>
              <a:t>».</a:t>
            </a:r>
            <a:endParaRPr lang="ru-RU" sz="2600" b="1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Рассмотрим </a:t>
            </a:r>
            <a:r>
              <a:rPr lang="ru-RU" sz="2600" dirty="0">
                <a:latin typeface="Calibri" pitchFamily="34" charset="0"/>
              </a:rPr>
              <a:t>два запроса: «цифровое фортепиано</a:t>
            </a:r>
            <a:r>
              <a:rPr lang="ru-RU" sz="2600" dirty="0" smtClean="0">
                <a:latin typeface="Calibri" pitchFamily="34" charset="0"/>
              </a:rPr>
              <a:t>» </a:t>
            </a:r>
            <a:r>
              <a:rPr lang="ru-RU" sz="2600" dirty="0">
                <a:latin typeface="Calibri" pitchFamily="34" charset="0"/>
              </a:rPr>
              <a:t>и «цифровое пианино</a:t>
            </a:r>
            <a:r>
              <a:rPr lang="ru-RU" sz="2600" dirty="0" smtClean="0">
                <a:latin typeface="Calibri" pitchFamily="34" charset="0"/>
              </a:rPr>
              <a:t>». Убедимся, что «</a:t>
            </a:r>
            <a:r>
              <a:rPr lang="ru-RU" sz="2600" dirty="0">
                <a:latin typeface="Calibri" pitchFamily="34" charset="0"/>
              </a:rPr>
              <a:t>фортепиано</a:t>
            </a:r>
            <a:r>
              <a:rPr lang="ru-RU" sz="2600" dirty="0" smtClean="0">
                <a:latin typeface="Calibri" pitchFamily="34" charset="0"/>
              </a:rPr>
              <a:t>» и «</a:t>
            </a:r>
            <a:r>
              <a:rPr lang="ru-RU" sz="2600" dirty="0">
                <a:latin typeface="Calibri" pitchFamily="34" charset="0"/>
              </a:rPr>
              <a:t>пианино</a:t>
            </a:r>
            <a:r>
              <a:rPr lang="ru-RU" sz="2600" dirty="0" smtClean="0">
                <a:latin typeface="Calibri" pitchFamily="34" charset="0"/>
              </a:rPr>
              <a:t>» не синонимы. </a:t>
            </a:r>
            <a:r>
              <a:rPr lang="ru-RU" sz="2600" dirty="0">
                <a:latin typeface="Calibri" pitchFamily="34" charset="0"/>
              </a:rPr>
              <a:t>По </a:t>
            </a:r>
            <a:r>
              <a:rPr lang="en-US" sz="2600" dirty="0" smtClean="0">
                <a:latin typeface="Calibri" pitchFamily="34" charset="0"/>
              </a:rPr>
              <a:t>[</a:t>
            </a:r>
            <a:r>
              <a:rPr lang="ru-RU" sz="2600" dirty="0" smtClean="0">
                <a:latin typeface="Calibri" pitchFamily="34" charset="0"/>
              </a:rPr>
              <a:t>фортепиано</a:t>
            </a:r>
            <a:r>
              <a:rPr lang="en-US" sz="2600" dirty="0" smtClean="0">
                <a:latin typeface="Calibri" pitchFamily="34" charset="0"/>
              </a:rPr>
              <a:t>] </a:t>
            </a:r>
            <a:r>
              <a:rPr lang="ru-RU" sz="2600" dirty="0" smtClean="0">
                <a:latin typeface="Calibri" pitchFamily="34" charset="0"/>
              </a:rPr>
              <a:t>получаем:</a:t>
            </a:r>
          </a:p>
          <a:p>
            <a:pPr algn="just">
              <a:spcBef>
                <a:spcPct val="20000"/>
              </a:spcBef>
            </a:pPr>
            <a:endParaRPr lang="ru-RU" sz="26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По </a:t>
            </a:r>
            <a:r>
              <a:rPr lang="en-US" sz="2600" dirty="0" smtClean="0">
                <a:latin typeface="Calibri" pitchFamily="34" charset="0"/>
              </a:rPr>
              <a:t>[</a:t>
            </a:r>
            <a:r>
              <a:rPr lang="ru-RU" sz="2600" dirty="0" smtClean="0">
                <a:latin typeface="Calibri" pitchFamily="34" charset="0"/>
              </a:rPr>
              <a:t>пианино</a:t>
            </a:r>
            <a:r>
              <a:rPr lang="en-US" sz="2600" dirty="0" smtClean="0">
                <a:latin typeface="Calibri" pitchFamily="34" charset="0"/>
              </a:rPr>
              <a:t>]</a:t>
            </a:r>
            <a:r>
              <a:rPr lang="ru-RU" sz="2600" dirty="0" smtClean="0">
                <a:latin typeface="Calibri" pitchFamily="34" charset="0"/>
              </a:rPr>
              <a:t> этот же документ не ищется: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749" y="2606857"/>
            <a:ext cx="677761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42" y="4581128"/>
            <a:ext cx="6702822" cy="105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2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 smtClean="0">
                <a:latin typeface="Calibri" pitchFamily="34" charset="0"/>
              </a:rPr>
              <a:t>Определение синонимов </a:t>
            </a:r>
            <a:r>
              <a:rPr lang="ru-RU" sz="3600" b="1" dirty="0">
                <a:latin typeface="Calibri" pitchFamily="34" charset="0"/>
              </a:rPr>
              <a:t>в Яндексе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600" b="1" dirty="0">
                <a:latin typeface="Calibri" pitchFamily="34" charset="0"/>
              </a:rPr>
              <a:t>Синонимы вида «слово 1 слово 2» и «слово </a:t>
            </a:r>
            <a:r>
              <a:rPr lang="ru-RU" sz="2600" b="1" dirty="0" smtClean="0">
                <a:latin typeface="Calibri" pitchFamily="34" charset="0"/>
              </a:rPr>
              <a:t>1 </a:t>
            </a:r>
            <a:r>
              <a:rPr lang="ru-RU" sz="2600" b="1" dirty="0">
                <a:latin typeface="Calibri" pitchFamily="34" charset="0"/>
              </a:rPr>
              <a:t>слово 3</a:t>
            </a:r>
            <a:r>
              <a:rPr lang="ru-RU" sz="2600" b="1" dirty="0" smtClean="0">
                <a:latin typeface="Calibri" pitchFamily="34" charset="0"/>
              </a:rPr>
              <a:t>».</a:t>
            </a:r>
            <a:endParaRPr lang="ru-RU" sz="2600" b="1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Найдем документ, где есть вхождение «цифровое пианино» без «фортепиано»:</a:t>
            </a:r>
          </a:p>
          <a:p>
            <a:pPr algn="just">
              <a:spcBef>
                <a:spcPct val="20000"/>
              </a:spcBef>
            </a:pPr>
            <a:endParaRPr lang="ru-RU" sz="26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Проверим, ищется ли этот </a:t>
            </a:r>
            <a:r>
              <a:rPr lang="en-US" sz="2600" dirty="0" smtClean="0">
                <a:latin typeface="Calibri" pitchFamily="34" charset="0"/>
              </a:rPr>
              <a:t>URL </a:t>
            </a:r>
            <a:r>
              <a:rPr lang="ru-RU" sz="2600" dirty="0" smtClean="0">
                <a:latin typeface="Calibri" pitchFamily="34" charset="0"/>
              </a:rPr>
              <a:t>по </a:t>
            </a:r>
            <a:r>
              <a:rPr lang="en-US" sz="2600" dirty="0" smtClean="0">
                <a:latin typeface="Calibri" pitchFamily="34" charset="0"/>
              </a:rPr>
              <a:t>[</a:t>
            </a:r>
            <a:r>
              <a:rPr lang="ru-RU" sz="2600" dirty="0" smtClean="0">
                <a:latin typeface="Calibri" pitchFamily="34" charset="0"/>
              </a:rPr>
              <a:t>цифровое фортепиано</a:t>
            </a:r>
            <a:r>
              <a:rPr lang="en-US" sz="2600" dirty="0" smtClean="0">
                <a:latin typeface="Calibri" pitchFamily="34" charset="0"/>
              </a:rPr>
              <a:t>]</a:t>
            </a:r>
            <a:r>
              <a:rPr lang="ru-RU" sz="2600" dirty="0" smtClean="0">
                <a:latin typeface="Calibri" pitchFamily="34" charset="0"/>
              </a:rPr>
              <a:t>:</a:t>
            </a:r>
            <a:endParaRPr lang="ru-RU" sz="26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88" y="2112453"/>
            <a:ext cx="6760527" cy="143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88" y="4149080"/>
            <a:ext cx="6760527" cy="145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0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 smtClean="0">
                <a:latin typeface="Calibri" pitchFamily="34" charset="0"/>
              </a:rPr>
              <a:t>Определение синонимов </a:t>
            </a:r>
            <a:r>
              <a:rPr lang="ru-RU" sz="3600" b="1" dirty="0">
                <a:latin typeface="Calibri" pitchFamily="34" charset="0"/>
              </a:rPr>
              <a:t>в Яндексе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600" b="1" dirty="0">
                <a:latin typeface="Calibri" pitchFamily="34" charset="0"/>
              </a:rPr>
              <a:t>Синонимы вида «слово 1 слово 2» и «слово </a:t>
            </a:r>
            <a:r>
              <a:rPr lang="ru-RU" sz="2600" b="1" dirty="0" smtClean="0">
                <a:latin typeface="Calibri" pitchFamily="34" charset="0"/>
              </a:rPr>
              <a:t>1 </a:t>
            </a:r>
            <a:r>
              <a:rPr lang="ru-RU" sz="2600" b="1" dirty="0">
                <a:latin typeface="Calibri" pitchFamily="34" charset="0"/>
              </a:rPr>
              <a:t>слово 3</a:t>
            </a:r>
            <a:r>
              <a:rPr lang="ru-RU" sz="2600" b="1" dirty="0" smtClean="0">
                <a:latin typeface="Calibri" pitchFamily="34" charset="0"/>
              </a:rPr>
              <a:t>».</a:t>
            </a:r>
          </a:p>
          <a:p>
            <a:pPr algn="just">
              <a:spcBef>
                <a:spcPct val="20000"/>
              </a:spcBef>
            </a:pPr>
            <a:endParaRPr lang="ru-RU" sz="2600" b="1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59" y="1245368"/>
            <a:ext cx="4856385" cy="475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92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800" b="1" dirty="0">
                <a:latin typeface="Calibri" pitchFamily="34" charset="0"/>
              </a:rPr>
              <a:t>Фильтр за </a:t>
            </a:r>
            <a:r>
              <a:rPr lang="ru-RU" sz="3800" b="1" dirty="0" err="1">
                <a:latin typeface="Calibri" pitchFamily="34" charset="0"/>
              </a:rPr>
              <a:t>аффилированность</a:t>
            </a:r>
            <a:r>
              <a:rPr lang="ru-RU" sz="3800" b="1" dirty="0">
                <a:latin typeface="Calibri" pitchFamily="34" charset="0"/>
              </a:rPr>
              <a:t> сайтов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1052736"/>
            <a:ext cx="84963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4000" dirty="0" smtClean="0">
                <a:latin typeface="Calibri" pitchFamily="34" charset="0"/>
              </a:rPr>
              <a:t>Если Яндекс определяет, что два сайта принадлежат одной компании, то </a:t>
            </a:r>
            <a:r>
              <a:rPr lang="ru-RU" sz="4000" dirty="0">
                <a:latin typeface="Calibri" pitchFamily="34" charset="0"/>
              </a:rPr>
              <a:t>они считаются аффилированными, в итоге в поисковой выдаче по одному </a:t>
            </a:r>
            <a:r>
              <a:rPr lang="ru-RU" sz="4000" dirty="0" smtClean="0">
                <a:latin typeface="Calibri" pitchFamily="34" charset="0"/>
              </a:rPr>
              <a:t>и тому же запросу </a:t>
            </a:r>
            <a:r>
              <a:rPr lang="ru-RU" sz="4000" dirty="0">
                <a:latin typeface="Calibri" pitchFamily="34" charset="0"/>
              </a:rPr>
              <a:t>отображается только один* из </a:t>
            </a:r>
            <a:r>
              <a:rPr lang="ru-RU" sz="4000" dirty="0" smtClean="0">
                <a:latin typeface="Calibri" pitchFamily="34" charset="0"/>
              </a:rPr>
              <a:t>сайтов</a:t>
            </a:r>
            <a:r>
              <a:rPr lang="ru-RU" sz="4000" dirty="0">
                <a:latin typeface="Calibri" pitchFamily="34" charset="0"/>
              </a:rPr>
              <a:t>.</a:t>
            </a:r>
            <a:endParaRPr lang="ru-RU" sz="4000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21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 smtClean="0">
                <a:latin typeface="Calibri" pitchFamily="34" charset="0"/>
              </a:rPr>
              <a:t>Определение синонимов </a:t>
            </a:r>
            <a:r>
              <a:rPr lang="ru-RU" sz="3600" b="1" dirty="0">
                <a:latin typeface="Calibri" pitchFamily="34" charset="0"/>
              </a:rPr>
              <a:t>в Яндексе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600" b="1" dirty="0">
                <a:latin typeface="Calibri" pitchFamily="34" charset="0"/>
              </a:rPr>
              <a:t>Синонимы вида «слово 1 слово 2» и «слово </a:t>
            </a:r>
            <a:r>
              <a:rPr lang="ru-RU" sz="2600" b="1" dirty="0" smtClean="0">
                <a:latin typeface="Calibri" pitchFamily="34" charset="0"/>
              </a:rPr>
              <a:t>1 </a:t>
            </a:r>
            <a:r>
              <a:rPr lang="ru-RU" sz="2600" b="1" dirty="0">
                <a:latin typeface="Calibri" pitchFamily="34" charset="0"/>
              </a:rPr>
              <a:t>слово 3</a:t>
            </a:r>
            <a:r>
              <a:rPr lang="ru-RU" sz="2600" b="1" dirty="0" smtClean="0">
                <a:latin typeface="Calibri" pitchFamily="34" charset="0"/>
              </a:rPr>
              <a:t>».</a:t>
            </a:r>
            <a:endParaRPr lang="ru-RU" sz="2600" b="1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600" b="1" dirty="0" smtClean="0">
                <a:latin typeface="Calibri" pitchFamily="34" charset="0"/>
              </a:rPr>
              <a:t>Гипотеза</a:t>
            </a:r>
            <a:r>
              <a:rPr lang="ru-RU" sz="2600" dirty="0" smtClean="0">
                <a:latin typeface="Calibri" pitchFamily="34" charset="0"/>
              </a:rPr>
              <a:t>: А что если </a:t>
            </a:r>
            <a:r>
              <a:rPr lang="ru-RU" sz="2600" dirty="0">
                <a:latin typeface="Calibri" pitchFamily="34" charset="0"/>
              </a:rPr>
              <a:t>«цифровое фортепиано» и «цифровое пианино</a:t>
            </a:r>
            <a:r>
              <a:rPr lang="ru-RU" sz="2600" dirty="0" smtClean="0">
                <a:latin typeface="Calibri" pitchFamily="34" charset="0"/>
              </a:rPr>
              <a:t>» вовсе не синонимы, а просто </a:t>
            </a:r>
            <a:r>
              <a:rPr lang="ru-RU" sz="2600" i="1" dirty="0" smtClean="0">
                <a:latin typeface="Calibri" pitchFamily="34" charset="0"/>
              </a:rPr>
              <a:t>вес</a:t>
            </a:r>
            <a:r>
              <a:rPr lang="ru-RU" sz="2600" dirty="0" smtClean="0">
                <a:latin typeface="Calibri" pitchFamily="34" charset="0"/>
              </a:rPr>
              <a:t> слова «цифровое» достаточно, чтобы пройти кворум?</a:t>
            </a: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Первый способ убедиться, что это не так – найти документ, в котором встречается «цифровое», но без «пианино», или «фортепиано»:</a:t>
            </a:r>
          </a:p>
          <a:p>
            <a:pPr algn="just">
              <a:spcBef>
                <a:spcPct val="20000"/>
              </a:spcBef>
            </a:pPr>
            <a:endParaRPr lang="ru-RU" sz="26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93" y="4005064"/>
            <a:ext cx="7782917" cy="160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8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 smtClean="0">
                <a:latin typeface="Calibri" pitchFamily="34" charset="0"/>
              </a:rPr>
              <a:t>Определение синонимов </a:t>
            </a:r>
            <a:r>
              <a:rPr lang="ru-RU" sz="3600" b="1" dirty="0">
                <a:latin typeface="Calibri" pitchFamily="34" charset="0"/>
              </a:rPr>
              <a:t>в Яндексе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600" b="1" dirty="0">
                <a:latin typeface="Calibri" pitchFamily="34" charset="0"/>
              </a:rPr>
              <a:t>Синонимы вида «слово 1 слово 2» и «слово </a:t>
            </a:r>
            <a:r>
              <a:rPr lang="ru-RU" sz="2600" b="1" dirty="0" smtClean="0">
                <a:latin typeface="Calibri" pitchFamily="34" charset="0"/>
              </a:rPr>
              <a:t>1 </a:t>
            </a:r>
            <a:r>
              <a:rPr lang="ru-RU" sz="2600" b="1" dirty="0">
                <a:latin typeface="Calibri" pitchFamily="34" charset="0"/>
              </a:rPr>
              <a:t>слово 3</a:t>
            </a:r>
            <a:r>
              <a:rPr lang="ru-RU" sz="2600" b="1" dirty="0" smtClean="0">
                <a:latin typeface="Calibri" pitchFamily="34" charset="0"/>
              </a:rPr>
              <a:t>».</a:t>
            </a:r>
            <a:endParaRPr lang="ru-RU" sz="2600" b="1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Для полученного </a:t>
            </a:r>
            <a:r>
              <a:rPr lang="en-US" sz="2600" dirty="0" smtClean="0">
                <a:latin typeface="Calibri" pitchFamily="34" charset="0"/>
              </a:rPr>
              <a:t>URL </a:t>
            </a:r>
            <a:r>
              <a:rPr lang="ru-RU" sz="2600" dirty="0" smtClean="0">
                <a:latin typeface="Calibri" pitchFamily="34" charset="0"/>
              </a:rPr>
              <a:t>проверить, ищется ли он по </a:t>
            </a:r>
            <a:r>
              <a:rPr lang="en-US" sz="2600" dirty="0" smtClean="0">
                <a:latin typeface="Calibri" pitchFamily="34" charset="0"/>
              </a:rPr>
              <a:t>[</a:t>
            </a:r>
            <a:r>
              <a:rPr lang="ru-RU" sz="2600" dirty="0" smtClean="0">
                <a:latin typeface="Calibri" pitchFamily="34" charset="0"/>
              </a:rPr>
              <a:t>пианино</a:t>
            </a:r>
            <a:r>
              <a:rPr lang="en-US" sz="2600" dirty="0" smtClean="0">
                <a:latin typeface="Calibri" pitchFamily="34" charset="0"/>
              </a:rPr>
              <a:t>]</a:t>
            </a:r>
            <a:r>
              <a:rPr lang="ru-RU" sz="2600" dirty="0" smtClean="0">
                <a:latin typeface="Calibri" pitchFamily="34" charset="0"/>
              </a:rPr>
              <a:t> или </a:t>
            </a:r>
            <a:r>
              <a:rPr lang="en-US" sz="2600" dirty="0" smtClean="0">
                <a:latin typeface="Calibri" pitchFamily="34" charset="0"/>
              </a:rPr>
              <a:t>[</a:t>
            </a:r>
            <a:r>
              <a:rPr lang="ru-RU" sz="2600" dirty="0" smtClean="0">
                <a:latin typeface="Calibri" pitchFamily="34" charset="0"/>
              </a:rPr>
              <a:t>фортепиано</a:t>
            </a:r>
            <a:r>
              <a:rPr lang="en-US" sz="2600" dirty="0" smtClean="0">
                <a:latin typeface="Calibri" pitchFamily="34" charset="0"/>
              </a:rPr>
              <a:t>]</a:t>
            </a:r>
            <a:r>
              <a:rPr lang="ru-RU" sz="2600" dirty="0" smtClean="0">
                <a:latin typeface="Calibri" pitchFamily="34" charset="0"/>
              </a:rPr>
              <a:t>:</a:t>
            </a: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В качестве более простого метода можно использовать </a:t>
            </a:r>
            <a:r>
              <a:rPr lang="en-US" sz="2600" dirty="0" smtClean="0">
                <a:latin typeface="Calibri" pitchFamily="34" charset="0"/>
              </a:rPr>
              <a:t>GET </a:t>
            </a:r>
            <a:r>
              <a:rPr lang="ru-RU" sz="2600" dirty="0" smtClean="0">
                <a:latin typeface="Calibri" pitchFamily="34" charset="0"/>
              </a:rPr>
              <a:t>параметр </a:t>
            </a:r>
            <a:r>
              <a:rPr lang="en-US" sz="2600" dirty="0" smtClean="0">
                <a:latin typeface="Calibri" pitchFamily="34" charset="0"/>
              </a:rPr>
              <a:t>&amp;</a:t>
            </a:r>
            <a:r>
              <a:rPr lang="en-US" sz="2600" dirty="0" err="1" smtClean="0">
                <a:latin typeface="Calibri" pitchFamily="34" charset="0"/>
              </a:rPr>
              <a:t>nosyn</a:t>
            </a:r>
            <a:r>
              <a:rPr lang="en-US" sz="2600" dirty="0" smtClean="0">
                <a:latin typeface="Calibri" pitchFamily="34" charset="0"/>
              </a:rPr>
              <a:t>=1:</a:t>
            </a: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2" y="2082085"/>
            <a:ext cx="7589181" cy="106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59" y="4077072"/>
            <a:ext cx="757486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06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 smtClean="0">
                <a:latin typeface="Calibri" pitchFamily="34" charset="0"/>
              </a:rPr>
              <a:t>Определение синонимов </a:t>
            </a:r>
            <a:r>
              <a:rPr lang="ru-RU" sz="3600" b="1" dirty="0">
                <a:latin typeface="Calibri" pitchFamily="34" charset="0"/>
              </a:rPr>
              <a:t>в Яндексе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600" b="1" dirty="0" smtClean="0">
                <a:latin typeface="Calibri" pitchFamily="34" charset="0"/>
              </a:rPr>
              <a:t>Возможные ошибки при определении синонимов:</a:t>
            </a: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Ошибка №1. «Подсветка» != «Синоним»</a:t>
            </a:r>
          </a:p>
          <a:p>
            <a:pPr algn="just">
              <a:spcBef>
                <a:spcPct val="20000"/>
              </a:spcBef>
            </a:pPr>
            <a:r>
              <a:rPr lang="ru-RU" sz="2600" dirty="0">
                <a:latin typeface="Calibri" pitchFamily="34" charset="0"/>
              </a:rPr>
              <a:t>Выдача по </a:t>
            </a:r>
            <a:r>
              <a:rPr lang="ru-RU" sz="2600" dirty="0" smtClean="0">
                <a:latin typeface="Calibri" pitchFamily="34" charset="0"/>
              </a:rPr>
              <a:t>запросу </a:t>
            </a:r>
            <a:r>
              <a:rPr lang="en-US" sz="2600" dirty="0" smtClean="0">
                <a:latin typeface="Calibri" pitchFamily="34" charset="0"/>
              </a:rPr>
              <a:t>[</a:t>
            </a:r>
            <a:r>
              <a:rPr lang="ru-RU" sz="2600" dirty="0" err="1">
                <a:latin typeface="Calibri" pitchFamily="34" charset="0"/>
              </a:rPr>
              <a:t>кемпер</a:t>
            </a:r>
            <a:r>
              <a:rPr lang="en-US" sz="2600" dirty="0" smtClean="0">
                <a:latin typeface="Calibri" pitchFamily="34" charset="0"/>
              </a:rPr>
              <a:t>]</a:t>
            </a: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5" y="2420888"/>
            <a:ext cx="7813364" cy="2687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7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 smtClean="0">
                <a:latin typeface="Calibri" pitchFamily="34" charset="0"/>
              </a:rPr>
              <a:t>Определение синонимов </a:t>
            </a:r>
            <a:r>
              <a:rPr lang="ru-RU" sz="3600" b="1" dirty="0">
                <a:latin typeface="Calibri" pitchFamily="34" charset="0"/>
              </a:rPr>
              <a:t>в Яндексе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600" b="1" dirty="0" smtClean="0">
                <a:latin typeface="Calibri" pitchFamily="34" charset="0"/>
              </a:rPr>
              <a:t>Возможные ошибки при определении синонимов:</a:t>
            </a:r>
            <a:endParaRPr lang="en-US" sz="2600" b="1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600" dirty="0">
                <a:latin typeface="Calibri" pitchFamily="34" charset="0"/>
              </a:rPr>
              <a:t>Ошибка </a:t>
            </a:r>
            <a:r>
              <a:rPr lang="ru-RU" sz="2600" dirty="0" smtClean="0">
                <a:latin typeface="Calibri" pitchFamily="34" charset="0"/>
              </a:rPr>
              <a:t>№2. </a:t>
            </a:r>
            <a:r>
              <a:rPr lang="en-US" sz="2600" dirty="0" smtClean="0">
                <a:latin typeface="Calibri" pitchFamily="34" charset="0"/>
              </a:rPr>
              <a:t>GET </a:t>
            </a:r>
            <a:r>
              <a:rPr lang="ru-RU" sz="2600" dirty="0" smtClean="0">
                <a:latin typeface="Calibri" pitchFamily="34" charset="0"/>
              </a:rPr>
              <a:t>параметр </a:t>
            </a:r>
            <a:r>
              <a:rPr lang="en-US" sz="2600" dirty="0" smtClean="0">
                <a:latin typeface="Calibri" pitchFamily="34" charset="0"/>
              </a:rPr>
              <a:t>&amp;</a:t>
            </a:r>
            <a:r>
              <a:rPr lang="en-US" sz="2600" dirty="0" err="1" smtClean="0">
                <a:latin typeface="Calibri" pitchFamily="34" charset="0"/>
              </a:rPr>
              <a:t>nosyn</a:t>
            </a:r>
            <a:r>
              <a:rPr lang="en-US" sz="2600" dirty="0" smtClean="0">
                <a:latin typeface="Calibri" pitchFamily="34" charset="0"/>
              </a:rPr>
              <a:t>=1 – </a:t>
            </a:r>
            <a:r>
              <a:rPr lang="ru-RU" sz="2600" dirty="0" smtClean="0">
                <a:latin typeface="Calibri" pitchFamily="34" charset="0"/>
              </a:rPr>
              <a:t>не панацея. </a:t>
            </a: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Выдача по запросу </a:t>
            </a:r>
            <a:r>
              <a:rPr lang="en-US" sz="2600" dirty="0" smtClean="0">
                <a:latin typeface="Calibri" pitchFamily="34" charset="0"/>
              </a:rPr>
              <a:t>[</a:t>
            </a:r>
            <a:r>
              <a:rPr lang="ru-RU" sz="2600" dirty="0">
                <a:latin typeface="Calibri" pitchFamily="34" charset="0"/>
              </a:rPr>
              <a:t>террасная доска</a:t>
            </a:r>
            <a:r>
              <a:rPr lang="en-US" sz="2600" dirty="0" smtClean="0">
                <a:latin typeface="Calibri" pitchFamily="34" charset="0"/>
              </a:rPr>
              <a:t>]:</a:t>
            </a: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en-US" sz="26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Выдача по этому же запросу, но с </a:t>
            </a:r>
            <a:r>
              <a:rPr lang="en-US" sz="2600" dirty="0" smtClean="0">
                <a:latin typeface="Calibri" pitchFamily="34" charset="0"/>
              </a:rPr>
              <a:t>&amp;</a:t>
            </a:r>
            <a:r>
              <a:rPr lang="en-US" sz="2600" dirty="0" err="1" smtClean="0">
                <a:latin typeface="Calibri" pitchFamily="34" charset="0"/>
              </a:rPr>
              <a:t>nosyn</a:t>
            </a:r>
            <a:r>
              <a:rPr lang="en-US" sz="2600" dirty="0" smtClean="0">
                <a:latin typeface="Calibri" pitchFamily="34" charset="0"/>
              </a:rPr>
              <a:t>=1</a:t>
            </a:r>
            <a:r>
              <a:rPr lang="ru-RU" sz="2600" dirty="0" smtClean="0">
                <a:latin typeface="Calibri" pitchFamily="34" charset="0"/>
              </a:rPr>
              <a:t>:</a:t>
            </a:r>
          </a:p>
          <a:p>
            <a:pPr algn="just">
              <a:spcBef>
                <a:spcPct val="20000"/>
              </a:spcBef>
            </a:pPr>
            <a:endParaRPr lang="en-US" sz="2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13" y="2100421"/>
            <a:ext cx="6602739" cy="163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13" y="4214228"/>
            <a:ext cx="6602739" cy="144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7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 smtClean="0">
                <a:latin typeface="Calibri" pitchFamily="34" charset="0"/>
              </a:rPr>
              <a:t>Определение синонимов </a:t>
            </a:r>
            <a:r>
              <a:rPr lang="ru-RU" sz="3600" b="1" dirty="0">
                <a:latin typeface="Calibri" pitchFamily="34" charset="0"/>
              </a:rPr>
              <a:t>в Яндексе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600" b="1" dirty="0" smtClean="0">
                <a:latin typeface="Calibri" pitchFamily="34" charset="0"/>
              </a:rPr>
              <a:t>Возможные ошибки при определении синонимов:</a:t>
            </a:r>
            <a:endParaRPr lang="en-US" sz="2600" b="1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600" dirty="0">
                <a:latin typeface="Calibri" pitchFamily="34" charset="0"/>
              </a:rPr>
              <a:t>Ошибка </a:t>
            </a:r>
            <a:r>
              <a:rPr lang="ru-RU" sz="2600" dirty="0" smtClean="0">
                <a:latin typeface="Calibri" pitchFamily="34" charset="0"/>
              </a:rPr>
              <a:t>№2. </a:t>
            </a:r>
            <a:r>
              <a:rPr lang="en-US" sz="2600" dirty="0" smtClean="0">
                <a:latin typeface="Calibri" pitchFamily="34" charset="0"/>
              </a:rPr>
              <a:t>GET </a:t>
            </a:r>
            <a:r>
              <a:rPr lang="ru-RU" sz="2600" dirty="0" smtClean="0">
                <a:latin typeface="Calibri" pitchFamily="34" charset="0"/>
              </a:rPr>
              <a:t>параметр </a:t>
            </a:r>
            <a:r>
              <a:rPr lang="en-US" sz="2600" dirty="0" smtClean="0">
                <a:latin typeface="Calibri" pitchFamily="34" charset="0"/>
              </a:rPr>
              <a:t>&amp;</a:t>
            </a:r>
            <a:r>
              <a:rPr lang="en-US" sz="2600" dirty="0" err="1" smtClean="0">
                <a:latin typeface="Calibri" pitchFamily="34" charset="0"/>
              </a:rPr>
              <a:t>nosyn</a:t>
            </a:r>
            <a:r>
              <a:rPr lang="en-US" sz="2600" dirty="0" smtClean="0">
                <a:latin typeface="Calibri" pitchFamily="34" charset="0"/>
              </a:rPr>
              <a:t>=1 – </a:t>
            </a:r>
            <a:r>
              <a:rPr lang="ru-RU" sz="2600" dirty="0" smtClean="0">
                <a:latin typeface="Calibri" pitchFamily="34" charset="0"/>
              </a:rPr>
              <a:t>не панацея. </a:t>
            </a: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Документ, где нет «</a:t>
            </a:r>
            <a:r>
              <a:rPr lang="ru-RU" sz="2600" dirty="0" err="1" smtClean="0">
                <a:latin typeface="Calibri" pitchFamily="34" charset="0"/>
              </a:rPr>
              <a:t>декинг</a:t>
            </a:r>
            <a:r>
              <a:rPr lang="ru-RU" sz="2600" dirty="0" smtClean="0">
                <a:latin typeface="Calibri" pitchFamily="34" charset="0"/>
              </a:rPr>
              <a:t>», но есть «</a:t>
            </a:r>
            <a:r>
              <a:rPr lang="ru-RU" sz="2600" dirty="0">
                <a:latin typeface="Calibri" pitchFamily="34" charset="0"/>
              </a:rPr>
              <a:t>террасная доска</a:t>
            </a:r>
            <a:r>
              <a:rPr lang="ru-RU" sz="2600" dirty="0" smtClean="0">
                <a:latin typeface="Calibri" pitchFamily="34" charset="0"/>
              </a:rPr>
              <a:t>»:</a:t>
            </a:r>
            <a:endParaRPr lang="en-US" sz="2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en-US" sz="26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Этот документ по запросу </a:t>
            </a:r>
            <a:r>
              <a:rPr lang="en-US" sz="2600" dirty="0" smtClean="0">
                <a:latin typeface="Calibri" pitchFamily="34" charset="0"/>
              </a:rPr>
              <a:t>[</a:t>
            </a:r>
            <a:r>
              <a:rPr lang="ru-RU" sz="2600" dirty="0" err="1" smtClean="0">
                <a:latin typeface="Calibri" pitchFamily="34" charset="0"/>
              </a:rPr>
              <a:t>декинг</a:t>
            </a:r>
            <a:r>
              <a:rPr lang="en-US" sz="2600" dirty="0" smtClean="0">
                <a:latin typeface="Calibri" pitchFamily="34" charset="0"/>
              </a:rPr>
              <a:t>]</a:t>
            </a:r>
            <a:r>
              <a:rPr lang="ru-RU" sz="2600" dirty="0" smtClean="0">
                <a:latin typeface="Calibri" pitchFamily="34" charset="0"/>
              </a:rPr>
              <a:t> не ищется:</a:t>
            </a: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en-US" sz="2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61" y="2182272"/>
            <a:ext cx="6684191" cy="138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60" y="4149079"/>
            <a:ext cx="6684191" cy="107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17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 smtClean="0">
                <a:latin typeface="Calibri" pitchFamily="34" charset="0"/>
              </a:rPr>
              <a:t>Определение синонимов </a:t>
            </a:r>
            <a:r>
              <a:rPr lang="ru-RU" sz="3600" b="1" dirty="0">
                <a:latin typeface="Calibri" pitchFamily="34" charset="0"/>
              </a:rPr>
              <a:t>в Яндексе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600" b="1" dirty="0" smtClean="0">
                <a:latin typeface="Calibri" pitchFamily="34" charset="0"/>
              </a:rPr>
              <a:t>Возможные ошибки при определении синонимов:</a:t>
            </a:r>
            <a:endParaRPr lang="en-US" sz="2600" b="1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600" dirty="0">
                <a:latin typeface="Calibri" pitchFamily="34" charset="0"/>
              </a:rPr>
              <a:t>Ошибка </a:t>
            </a:r>
            <a:r>
              <a:rPr lang="ru-RU" sz="2600" dirty="0" smtClean="0">
                <a:latin typeface="Calibri" pitchFamily="34" charset="0"/>
              </a:rPr>
              <a:t>№2. </a:t>
            </a:r>
            <a:r>
              <a:rPr lang="en-US" sz="2600" dirty="0" smtClean="0">
                <a:latin typeface="Calibri" pitchFamily="34" charset="0"/>
              </a:rPr>
              <a:t>GET </a:t>
            </a:r>
            <a:r>
              <a:rPr lang="ru-RU" sz="2600" dirty="0" smtClean="0">
                <a:latin typeface="Calibri" pitchFamily="34" charset="0"/>
              </a:rPr>
              <a:t>параметр </a:t>
            </a:r>
            <a:r>
              <a:rPr lang="en-US" sz="2600" dirty="0" smtClean="0">
                <a:latin typeface="Calibri" pitchFamily="34" charset="0"/>
              </a:rPr>
              <a:t>&amp;</a:t>
            </a:r>
            <a:r>
              <a:rPr lang="en-US" sz="2600" dirty="0" err="1" smtClean="0">
                <a:latin typeface="Calibri" pitchFamily="34" charset="0"/>
              </a:rPr>
              <a:t>nosyn</a:t>
            </a:r>
            <a:r>
              <a:rPr lang="en-US" sz="2600" dirty="0" smtClean="0">
                <a:latin typeface="Calibri" pitchFamily="34" charset="0"/>
              </a:rPr>
              <a:t>=1 – </a:t>
            </a:r>
            <a:r>
              <a:rPr lang="ru-RU" sz="2600" dirty="0" smtClean="0">
                <a:latin typeface="Calibri" pitchFamily="34" charset="0"/>
              </a:rPr>
              <a:t>не панацея. </a:t>
            </a: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По </a:t>
            </a:r>
            <a:r>
              <a:rPr lang="en-US" sz="2600" dirty="0" smtClean="0">
                <a:latin typeface="Calibri" pitchFamily="34" charset="0"/>
              </a:rPr>
              <a:t>[</a:t>
            </a:r>
            <a:r>
              <a:rPr lang="ru-RU" sz="2600" dirty="0" smtClean="0">
                <a:latin typeface="Calibri" pitchFamily="34" charset="0"/>
              </a:rPr>
              <a:t>террасная </a:t>
            </a:r>
            <a:r>
              <a:rPr lang="ru-RU" sz="2600" dirty="0" err="1" smtClean="0">
                <a:latin typeface="Calibri" pitchFamily="34" charset="0"/>
              </a:rPr>
              <a:t>декинг</a:t>
            </a:r>
            <a:r>
              <a:rPr lang="en-US" sz="2600" dirty="0" smtClean="0">
                <a:latin typeface="Calibri" pitchFamily="34" charset="0"/>
              </a:rPr>
              <a:t>]</a:t>
            </a:r>
            <a:r>
              <a:rPr lang="ru-RU" sz="2600" dirty="0" smtClean="0">
                <a:latin typeface="Calibri" pitchFamily="34" charset="0"/>
              </a:rPr>
              <a:t> тоже не ищется:</a:t>
            </a:r>
            <a:endParaRPr lang="en-US" sz="2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en-US" sz="26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2600" dirty="0" smtClean="0">
                <a:latin typeface="Calibri" pitchFamily="34" charset="0"/>
              </a:rPr>
              <a:t>Как и по </a:t>
            </a:r>
            <a:r>
              <a:rPr lang="en-US" sz="2600" dirty="0" smtClean="0">
                <a:latin typeface="Calibri" pitchFamily="34" charset="0"/>
              </a:rPr>
              <a:t>[</a:t>
            </a:r>
            <a:r>
              <a:rPr lang="ru-RU" sz="2600" dirty="0" smtClean="0">
                <a:latin typeface="Calibri" pitchFamily="34" charset="0"/>
              </a:rPr>
              <a:t>доска </a:t>
            </a:r>
            <a:r>
              <a:rPr lang="ru-RU" sz="2600" dirty="0" err="1" smtClean="0">
                <a:latin typeface="Calibri" pitchFamily="34" charset="0"/>
              </a:rPr>
              <a:t>декинг</a:t>
            </a:r>
            <a:r>
              <a:rPr lang="en-US" sz="2600" dirty="0" smtClean="0">
                <a:latin typeface="Calibri" pitchFamily="34" charset="0"/>
              </a:rPr>
              <a:t>]</a:t>
            </a:r>
            <a:r>
              <a:rPr lang="ru-RU" sz="2600" dirty="0" smtClean="0">
                <a:latin typeface="Calibri" pitchFamily="34" charset="0"/>
              </a:rPr>
              <a:t>:</a:t>
            </a: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en-US" sz="2600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600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33446"/>
            <a:ext cx="7787208" cy="120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7"/>
            <a:ext cx="7558205" cy="1195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95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ru-RU" b="1" dirty="0" smtClean="0"/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18488" cy="5112097"/>
          </a:xfrm>
        </p:spPr>
        <p:txBody>
          <a:bodyPr rtlCol="0">
            <a:normAutofit fontScale="77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Игорь Бакалов</a:t>
            </a:r>
            <a:endParaRPr lang="en-US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Подписывайтесь на мой блог</a:t>
            </a:r>
            <a:r>
              <a:rPr lang="ru-RU" dirty="0" smtClean="0"/>
              <a:t>:</a:t>
            </a:r>
            <a:endParaRPr lang="en-US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600" b="1" dirty="0" smtClean="0">
                <a:hlinkClick r:id="rId2"/>
              </a:rPr>
              <a:t>http://bakalov.info/</a:t>
            </a:r>
            <a:endParaRPr lang="en-US" sz="4600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 smtClean="0"/>
              <a:t>И добавляйтесь в социальных сетях:</a:t>
            </a:r>
            <a:endParaRPr lang="ru-RU" sz="2600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600" dirty="0">
                <a:hlinkClick r:id="rId3"/>
              </a:rPr>
              <a:t>https://www.youtube.com/user/b7186rft</a:t>
            </a:r>
            <a:endParaRPr lang="ru-RU" sz="2400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 smtClean="0">
                <a:hlinkClick r:id="rId4"/>
              </a:rPr>
              <a:t>https://www.facebook.com/bakalov.igor</a:t>
            </a:r>
            <a:endParaRPr lang="en-US" sz="2600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 smtClean="0">
                <a:hlinkClick r:id="rId5"/>
              </a:rPr>
              <a:t>https://twitter.com/Bakalov_Igor</a:t>
            </a:r>
            <a:endParaRPr lang="en-US" sz="2600" dirty="0" smtClean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600" dirty="0">
                <a:hlinkClick r:id="rId6"/>
              </a:rPr>
              <a:t>http://</a:t>
            </a:r>
            <a:r>
              <a:rPr lang="en-US" sz="2600" dirty="0" smtClean="0">
                <a:hlinkClick r:id="rId6"/>
              </a:rPr>
              <a:t>www.slideshare.net/b7186rft</a:t>
            </a:r>
            <a:endParaRPr lang="ru-RU" dirty="0"/>
          </a:p>
        </p:txBody>
      </p:sp>
      <p:pic>
        <p:nvPicPr>
          <p:cNvPr id="34819" name="Объект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96271" y="1368100"/>
            <a:ext cx="18716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2588" y="6092825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800" b="1" dirty="0">
                <a:latin typeface="Calibri" pitchFamily="34" charset="0"/>
              </a:rPr>
              <a:t>Фильтр за </a:t>
            </a:r>
            <a:r>
              <a:rPr lang="ru-RU" sz="3800" b="1" dirty="0" err="1">
                <a:latin typeface="Calibri" pitchFamily="34" charset="0"/>
              </a:rPr>
              <a:t>аффилированность</a:t>
            </a:r>
            <a:r>
              <a:rPr lang="ru-RU" sz="3800" b="1" dirty="0">
                <a:latin typeface="Calibri" pitchFamily="34" charset="0"/>
              </a:rPr>
              <a:t> сайтов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908719"/>
            <a:ext cx="8496300" cy="511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3200" b="1" dirty="0" smtClean="0">
                <a:latin typeface="Calibri" pitchFamily="34" charset="0"/>
              </a:rPr>
              <a:t>Выдержка из </a:t>
            </a:r>
            <a:r>
              <a:rPr lang="ru-RU" sz="3200" b="1" dirty="0" err="1" smtClean="0">
                <a:latin typeface="Calibri" pitchFamily="34" charset="0"/>
              </a:rPr>
              <a:t>хелпа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Яндекс.Вебмастера</a:t>
            </a:r>
            <a:r>
              <a:rPr lang="ru-RU" sz="3200" b="1" dirty="0" smtClean="0">
                <a:latin typeface="Calibri" pitchFamily="34" charset="0"/>
              </a:rPr>
              <a:t>:</a:t>
            </a:r>
          </a:p>
          <a:p>
            <a:pPr lvl="1" algn="just">
              <a:spcBef>
                <a:spcPct val="20000"/>
              </a:spcBef>
            </a:pPr>
            <a:r>
              <a:rPr lang="ru-RU" sz="3200" dirty="0" smtClean="0">
                <a:latin typeface="Calibri" pitchFamily="34" charset="0"/>
              </a:rPr>
              <a:t>Мы </a:t>
            </a:r>
            <a:r>
              <a:rPr lang="ru-RU" sz="3200" dirty="0">
                <a:latin typeface="Calibri" pitchFamily="34" charset="0"/>
              </a:rPr>
              <a:t>стараемся не индексировать или не ранжировать высоко: </a:t>
            </a:r>
            <a:r>
              <a:rPr lang="ru-RU" sz="3200" dirty="0" smtClean="0">
                <a:latin typeface="Calibri" pitchFamily="34" charset="0"/>
              </a:rPr>
              <a:t>группы </a:t>
            </a:r>
            <a:r>
              <a:rPr lang="ru-RU" sz="3200" dirty="0">
                <a:latin typeface="Calibri" pitchFamily="34" charset="0"/>
              </a:rPr>
              <a:t>сайтов одного владельца/компании, предоставляющие пользователю одни и те же товары или услуги, созданные с целью заполнения нескольких позиций в результатах поиска и сбора трафика</a:t>
            </a:r>
            <a:r>
              <a:rPr lang="ru-RU" sz="3200" dirty="0" smtClean="0">
                <a:latin typeface="Calibri" pitchFamily="34" charset="0"/>
              </a:rPr>
              <a:t>...</a:t>
            </a:r>
          </a:p>
          <a:p>
            <a:pPr lvl="1" algn="r">
              <a:spcBef>
                <a:spcPct val="20000"/>
              </a:spcBef>
            </a:pPr>
            <a:r>
              <a:rPr lang="en-US" dirty="0">
                <a:latin typeface="Calibri" pitchFamily="34" charset="0"/>
                <a:hlinkClick r:id="rId2"/>
              </a:rPr>
              <a:t>https://</a:t>
            </a:r>
            <a:r>
              <a:rPr lang="en-US" dirty="0" smtClean="0">
                <a:latin typeface="Calibri" pitchFamily="34" charset="0"/>
                <a:hlinkClick r:id="rId2"/>
              </a:rPr>
              <a:t>yandex.ru/support/webmaster/yandex-indexing/webmaster-advice.xml</a:t>
            </a:r>
            <a:endParaRPr lang="ru-RU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800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72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800" b="1" dirty="0">
                <a:latin typeface="Calibri" pitchFamily="34" charset="0"/>
              </a:rPr>
              <a:t>Фильтр за </a:t>
            </a:r>
            <a:r>
              <a:rPr lang="ru-RU" sz="3800" b="1" dirty="0" err="1">
                <a:latin typeface="Calibri" pitchFamily="34" charset="0"/>
              </a:rPr>
              <a:t>аффилированность</a:t>
            </a:r>
            <a:r>
              <a:rPr lang="ru-RU" sz="3800" b="1" dirty="0">
                <a:latin typeface="Calibri" pitchFamily="34" charset="0"/>
              </a:rPr>
              <a:t> сайтов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908719"/>
            <a:ext cx="8496300" cy="511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3200" b="1" dirty="0" smtClean="0">
                <a:latin typeface="Calibri" pitchFamily="34" charset="0"/>
              </a:rPr>
              <a:t>Выдержка из «Клуба Поиска»:</a:t>
            </a:r>
          </a:p>
          <a:p>
            <a:pPr lvl="1" algn="just">
              <a:spcBef>
                <a:spcPct val="20000"/>
              </a:spcBef>
            </a:pPr>
            <a:r>
              <a:rPr lang="ru-RU" sz="2600" dirty="0">
                <a:latin typeface="Calibri" pitchFamily="34" charset="0"/>
              </a:rPr>
              <a:t>Один из общих принципов построения качественной выдачи - обеспечение разнообразия результатов по запросу. Поисковый алгоритм настроен таким  образом, чтобы это разнообразие обеспечить. Для этого используются различные подходы и задействовано множество факторов. Термин "фильтр аффилированных сайтов" придумали оптимизаторы. Обычно под ним понимается общий случай отсутствия сайта в поиске по какому-либо запросу одновременно с другими сайтами</a:t>
            </a:r>
            <a:r>
              <a:rPr lang="ru-RU" sz="2600" dirty="0" smtClean="0">
                <a:latin typeface="Calibri" pitchFamily="34" charset="0"/>
              </a:rPr>
              <a:t>...</a:t>
            </a:r>
          </a:p>
          <a:p>
            <a:pPr lvl="1" algn="r">
              <a:spcBef>
                <a:spcPct val="20000"/>
              </a:spcBef>
            </a:pPr>
            <a:r>
              <a:rPr lang="en-US" sz="2400" dirty="0">
                <a:latin typeface="Calibri" pitchFamily="34" charset="0"/>
                <a:hlinkClick r:id="rId2"/>
              </a:rPr>
              <a:t>http://clubs.ya.ru/search/replies.xml?item_no=482</a:t>
            </a:r>
            <a:endParaRPr lang="ru-RU" sz="2400" dirty="0">
              <a:latin typeface="Calibri" pitchFamily="34" charset="0"/>
              <a:hlinkClick r:id="rId2"/>
            </a:endParaRPr>
          </a:p>
          <a:p>
            <a:pPr algn="just">
              <a:spcBef>
                <a:spcPct val="20000"/>
              </a:spcBef>
            </a:pPr>
            <a:endParaRPr lang="ru-RU" sz="2800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46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latin typeface="Calibri" pitchFamily="34" charset="0"/>
              </a:rPr>
              <a:t>Фильтр за </a:t>
            </a:r>
            <a:r>
              <a:rPr lang="ru-RU" sz="3600" b="1" dirty="0" err="1">
                <a:latin typeface="Calibri" pitchFamily="34" charset="0"/>
              </a:rPr>
              <a:t>аффилированность</a:t>
            </a:r>
            <a:r>
              <a:rPr lang="ru-RU" sz="3600" b="1" dirty="0">
                <a:latin typeface="Calibri" pitchFamily="34" charset="0"/>
              </a:rPr>
              <a:t> сайтов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400" b="1" dirty="0" smtClean="0">
                <a:latin typeface="Calibri" pitchFamily="34" charset="0"/>
              </a:rPr>
              <a:t>Однако, Платоны отвечают так:</a:t>
            </a:r>
          </a:p>
          <a:p>
            <a:pPr lvl="1" algn="just">
              <a:spcBef>
                <a:spcPct val="20000"/>
              </a:spcBef>
            </a:pPr>
            <a:r>
              <a:rPr lang="ru-RU" sz="2000" dirty="0">
                <a:latin typeface="Calibri" pitchFamily="34" charset="0"/>
              </a:rPr>
              <a:t>Приношу извинения за задержку с  ответом . К сожалению, никак не могу прокомментировать "</a:t>
            </a:r>
            <a:r>
              <a:rPr lang="ru-RU" sz="2000" dirty="0" err="1">
                <a:latin typeface="Calibri" pitchFamily="34" charset="0"/>
              </a:rPr>
              <a:t>аффилированность</a:t>
            </a:r>
            <a:r>
              <a:rPr lang="ru-RU" sz="2000" dirty="0">
                <a:latin typeface="Calibri" pitchFamily="34" charset="0"/>
              </a:rPr>
              <a:t>" указанных Вами сайтов, мы не оперируем подобными понятиями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 algn="just">
              <a:spcBef>
                <a:spcPct val="20000"/>
              </a:spcBef>
            </a:pPr>
            <a:r>
              <a:rPr lang="ru-RU" sz="2400" b="1" dirty="0" smtClean="0">
                <a:latin typeface="Calibri" pitchFamily="34" charset="0"/>
              </a:rPr>
              <a:t>Или так:</a:t>
            </a:r>
          </a:p>
          <a:p>
            <a:pPr lvl="1" algn="just">
              <a:spcBef>
                <a:spcPct val="20000"/>
              </a:spcBef>
            </a:pPr>
            <a:r>
              <a:rPr lang="ru-RU" sz="2000" dirty="0">
                <a:latin typeface="Calibri" pitchFamily="34" charset="0"/>
              </a:rPr>
              <a:t>Мы не гарантируем нахождение каких-либо сайтов по тем или иным запросам в выдаче. Задача Яндекса - показывать пользователям качественную, разнообразную информацию по теме запроса, и в этом смысле проблем с указанными Вами запросами не наблюдается. Ваш сайт хорошо индексируется и находится в поиске в соответствии с его релевантностью запросам пользователей. Каких-либо ограничений в его ранжировании с нашей стороны нет. Рассматривать же вопрос, почему тот или иной конкретный сайт не находится или плохо находится по тому или иному запросу, почему его место в результатах поиска изменилось и т.п., с иной целью, нежели улучшение алгоритмов, мы не можем, эта деятельность выходит за рамки наших задач.</a:t>
            </a:r>
            <a:endParaRPr lang="ru-RU" sz="2000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52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latin typeface="Calibri" pitchFamily="34" charset="0"/>
              </a:rPr>
              <a:t>Фильтр за </a:t>
            </a:r>
            <a:r>
              <a:rPr lang="ru-RU" sz="3600" b="1" dirty="0" err="1">
                <a:latin typeface="Calibri" pitchFamily="34" charset="0"/>
              </a:rPr>
              <a:t>аффилированность</a:t>
            </a:r>
            <a:r>
              <a:rPr lang="ru-RU" sz="3600" b="1" dirty="0">
                <a:latin typeface="Calibri" pitchFamily="34" charset="0"/>
              </a:rPr>
              <a:t> сайтов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400" b="1" dirty="0" smtClean="0">
                <a:latin typeface="Calibri" pitchFamily="34" charset="0"/>
              </a:rPr>
              <a:t>При этом, сравнение позиций двух сайтов как бы намекает…</a:t>
            </a:r>
            <a:endParaRPr lang="en-US" sz="2400" b="1" dirty="0" smtClean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2800" b="1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390687"/>
              </p:ext>
            </p:extLst>
          </p:nvPr>
        </p:nvGraphicFramePr>
        <p:xfrm>
          <a:off x="467544" y="1340768"/>
          <a:ext cx="8219255" cy="44645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5923"/>
                <a:gridCol w="1014444"/>
                <a:gridCol w="1014444"/>
                <a:gridCol w="1014444"/>
              </a:tblGrid>
              <a:tr h="3882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Запрос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Вордстат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site-promo.ru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site.ru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продвижение сайтов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6446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сайтов продвижение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6446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продвижение сайта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4855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сайта продвижение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4855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контекстная реклама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4439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реклама контекстная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4439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смс рассылка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3501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45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оптимизация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2844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44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раскрутка сайта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2269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сайта раскрутка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2269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вакансии менеджер по продажам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1884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88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</a:rPr>
                        <a:t>фирменный стиль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1806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</a:rPr>
                        <a:t>продвижение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1262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</a:rPr>
                        <a:t>работа 63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1128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97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</a:rPr>
                        <a:t>продвижение сайта в топ 10 яндекса цена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1122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99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</a:rPr>
                        <a:t>раскрутка сайтов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959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</a:rPr>
                        <a:t>сайтов раскрутка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959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</a:rPr>
                        <a:t>услуга это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866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64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</a:rPr>
                        <a:t>оптимизация </a:t>
                      </a:r>
                      <a:r>
                        <a:rPr lang="en-US" sz="1100" b="1" u="none" strike="noStrike">
                          <a:effectLst/>
                        </a:rPr>
                        <a:t>seo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716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30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</a:rPr>
                        <a:t>продвижение и создание сайтов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714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</a:rPr>
                        <a:t>создание и продвижение сайтов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714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188640"/>
            <a:ext cx="83629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latin typeface="Calibri" pitchFamily="34" charset="0"/>
              </a:rPr>
              <a:t>Фильтр за </a:t>
            </a:r>
            <a:r>
              <a:rPr lang="ru-RU" sz="3600" b="1" dirty="0" err="1">
                <a:latin typeface="Calibri" pitchFamily="34" charset="0"/>
              </a:rPr>
              <a:t>аффилированность</a:t>
            </a:r>
            <a:r>
              <a:rPr lang="ru-RU" sz="3600" b="1" dirty="0">
                <a:latin typeface="Calibri" pitchFamily="34" charset="0"/>
              </a:rPr>
              <a:t> сайтов</a:t>
            </a:r>
          </a:p>
        </p:txBody>
      </p:sp>
      <p:sp>
        <p:nvSpPr>
          <p:cNvPr id="3" name="Объект 8"/>
          <p:cNvSpPr>
            <a:spLocks/>
          </p:cNvSpPr>
          <p:nvPr/>
        </p:nvSpPr>
        <p:spPr bwMode="auto">
          <a:xfrm>
            <a:off x="342702" y="764705"/>
            <a:ext cx="849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800" b="1" dirty="0" smtClean="0">
                <a:latin typeface="Calibri" pitchFamily="34" charset="0"/>
              </a:rPr>
              <a:t>Как диагностировать фильтр:</a:t>
            </a:r>
          </a:p>
          <a:p>
            <a:pPr algn="just">
              <a:spcBef>
                <a:spcPct val="20000"/>
              </a:spcBef>
            </a:pPr>
            <a:endParaRPr lang="ru-RU" sz="2800" b="1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02" y="6021288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1365242"/>
            <a:ext cx="7200800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Есть «подозреваемый» сайт?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766248"/>
            <a:ext cx="2808312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Найдите кандидата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4766248"/>
            <a:ext cx="2940181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Выполните «хитрую проверку»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403648" y="2492896"/>
            <a:ext cx="1296144" cy="201622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Нет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474138" y="2492896"/>
            <a:ext cx="1296144" cy="201622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707904" y="4766248"/>
            <a:ext cx="1800200" cy="93610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3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3384</TotalTime>
  <Words>2519</Words>
  <Application>Microsoft Office PowerPoint</Application>
  <PresentationFormat>Экран (4:3)</PresentationFormat>
  <Paragraphs>373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Презентация PowerPoint</vt:lpstr>
      <vt:lpstr>Игорь Бакалов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SEO конференция MEGAINDEX</dc:title>
  <dc:creator>Игорь</dc:creator>
  <cp:lastModifiedBy>Игорь</cp:lastModifiedBy>
  <cp:revision>299</cp:revision>
  <dcterms:created xsi:type="dcterms:W3CDTF">2014-09-20T11:03:57Z</dcterms:created>
  <dcterms:modified xsi:type="dcterms:W3CDTF">2015-09-22T12:32:59Z</dcterms:modified>
</cp:coreProperties>
</file>