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57" r:id="rId4"/>
    <p:sldId id="367" r:id="rId5"/>
    <p:sldId id="437" r:id="rId6"/>
    <p:sldId id="389" r:id="rId7"/>
    <p:sldId id="428" r:id="rId8"/>
    <p:sldId id="390" r:id="rId9"/>
    <p:sldId id="391" r:id="rId10"/>
    <p:sldId id="392" r:id="rId11"/>
    <p:sldId id="394" r:id="rId12"/>
    <p:sldId id="395" r:id="rId13"/>
    <p:sldId id="396" r:id="rId14"/>
    <p:sldId id="405" r:id="rId15"/>
    <p:sldId id="406" r:id="rId16"/>
    <p:sldId id="401" r:id="rId17"/>
    <p:sldId id="402" r:id="rId18"/>
    <p:sldId id="404" r:id="rId19"/>
    <p:sldId id="399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31" r:id="rId28"/>
    <p:sldId id="409" r:id="rId29"/>
    <p:sldId id="410" r:id="rId30"/>
    <p:sldId id="432" r:id="rId31"/>
    <p:sldId id="433" r:id="rId32"/>
    <p:sldId id="435" r:id="rId33"/>
    <p:sldId id="434" r:id="rId34"/>
    <p:sldId id="436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B4F31C-2AE1-4A62-861B-18A0E4D7B78A}">
          <p14:sldIdLst>
            <p14:sldId id="256"/>
            <p14:sldId id="319"/>
            <p14:sldId id="357"/>
            <p14:sldId id="367"/>
            <p14:sldId id="437"/>
            <p14:sldId id="389"/>
            <p14:sldId id="428"/>
            <p14:sldId id="390"/>
            <p14:sldId id="391"/>
            <p14:sldId id="392"/>
            <p14:sldId id="394"/>
            <p14:sldId id="395"/>
            <p14:sldId id="396"/>
            <p14:sldId id="405"/>
            <p14:sldId id="406"/>
            <p14:sldId id="401"/>
            <p14:sldId id="402"/>
            <p14:sldId id="404"/>
            <p14:sldId id="399"/>
            <p14:sldId id="412"/>
            <p14:sldId id="413"/>
            <p14:sldId id="414"/>
            <p14:sldId id="415"/>
            <p14:sldId id="416"/>
            <p14:sldId id="417"/>
            <p14:sldId id="418"/>
            <p14:sldId id="431"/>
            <p14:sldId id="409"/>
            <p14:sldId id="410"/>
            <p14:sldId id="432"/>
            <p14:sldId id="433"/>
            <p14:sldId id="435"/>
            <p14:sldId id="434"/>
            <p14:sldId id="436"/>
          </p14:sldIdLst>
        </p14:section>
        <p14:section name="Раздел без заголовка" id="{4BB24123-4AC0-442D-A745-1FF9936CAB40}">
          <p14:sldIdLst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D19"/>
    <a:srgbClr val="F1AD49"/>
    <a:srgbClr val="DE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60"/>
  </p:normalViewPr>
  <p:slideViewPr>
    <p:cSldViewPr>
      <p:cViewPr>
        <p:scale>
          <a:sx n="100" d="100"/>
          <a:sy n="100" d="100"/>
        </p:scale>
        <p:origin x="-331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leg@rush-agency.ru" TargetMode="External"/><Relationship Id="rId5" Type="http://schemas.openxmlformats.org/officeDocument/2006/relationships/hyperlink" Target="http://www.rush-analytics.ru/" TargetMode="External"/><Relationship Id="rId4" Type="http://schemas.openxmlformats.org/officeDocument/2006/relationships/hyperlink" Target="http://www.rush-agency.ru/" TargetMode="External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Нюансы построения структуры для различных типов сайтов</a:t>
            </a:r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000628" y="5429264"/>
            <a:ext cx="5214974" cy="6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Олег Шестаков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468560" y="5429264"/>
            <a:ext cx="5214974" cy="6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>
                <a:solidFill>
                  <a:schemeClr val="tx1">
                    <a:tint val="75000"/>
                  </a:schemeClr>
                </a:solidFill>
              </a:rPr>
              <a:t>Казань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3" name="AutoShape 2" descr="&amp;Ocy;&amp;tcy;&amp;ocy;&amp;bcy;&amp;rcy;&amp;acy;&amp;zhcy;&amp;acy;&amp;iecy;&amp;tcy;&amp;scy;&amp;yacy; &amp;fcy;&amp;acy;&amp;jcy;&amp;lcy; &quot;rush  logo white background without www.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&amp;Ocy;&amp;tcy;&amp;ocy;&amp;bcy;&amp;rcy;&amp;acy;&amp;zhcy;&amp;acy;&amp;iecy;&amp;tcy;&amp;scy;&amp;yacy; &amp;fcy;&amp;acy;&amp;jcy;&amp;lcy; &quot;rush  logo white background without www.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C:\Users\Пользователь\Desktop\mail.google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898996"/>
            <a:ext cx="238125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oconference.ru/assets/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24" y="1484783"/>
            <a:ext cx="20955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53228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Группируем запросы по </a:t>
            </a:r>
            <a:r>
              <a:rPr lang="ru-RU" sz="2000" dirty="0" smtClean="0"/>
              <a:t>страница</a:t>
            </a:r>
            <a:r>
              <a:rPr lang="ru-RU" sz="2000" dirty="0"/>
              <a:t>м</a:t>
            </a:r>
            <a:r>
              <a:rPr lang="ru-RU" sz="2000" dirty="0" smtClean="0"/>
              <a:t> </a:t>
            </a:r>
            <a:r>
              <a:rPr lang="ru-RU" sz="2000" dirty="0" smtClean="0"/>
              <a:t>(руками или по методу подобия </a:t>
            </a:r>
            <a:r>
              <a:rPr lang="ru-RU" sz="2000" dirty="0" err="1" smtClean="0"/>
              <a:t>ТОПов</a:t>
            </a:r>
            <a:r>
              <a:rPr lang="ru-RU" sz="2000" dirty="0" smtClean="0"/>
              <a:t>)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Структура: коммерческие сайты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0105"/>
            <a:ext cx="42501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61" y="2380105"/>
            <a:ext cx="4597247" cy="243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9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53228"/>
            <a:ext cx="88204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Вся автоматизация сводится к грамотному подбору </a:t>
            </a:r>
            <a:r>
              <a:rPr lang="ru-RU" sz="2000" dirty="0" err="1" smtClean="0"/>
              <a:t>интентов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парсинга</a:t>
            </a:r>
            <a:r>
              <a:rPr lang="ru-RU" sz="2000" dirty="0" smtClean="0"/>
              <a:t> на начальном этапе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Неверный подбор </a:t>
            </a:r>
            <a:r>
              <a:rPr lang="ru-RU" sz="2000" dirty="0" err="1" smtClean="0"/>
              <a:t>интентов</a:t>
            </a:r>
            <a:r>
              <a:rPr lang="ru-RU" sz="2000" dirty="0" smtClean="0"/>
              <a:t> – потеря ключевых слов и «однобокая семантика»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Слишком общие </a:t>
            </a:r>
            <a:r>
              <a:rPr lang="ru-RU" sz="2000" dirty="0" err="1" smtClean="0"/>
              <a:t>интенты</a:t>
            </a:r>
            <a:r>
              <a:rPr lang="ru-RU" sz="2000" dirty="0" smtClean="0"/>
              <a:t> – гарантированная потеря времени на разбор мусорных </a:t>
            </a:r>
            <a:r>
              <a:rPr lang="ru-RU" sz="2000" dirty="0" smtClean="0"/>
              <a:t>запросов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/>
          </a:p>
          <a:p>
            <a:pPr algn="ctr">
              <a:buClr>
                <a:srgbClr val="F77D19"/>
              </a:buClr>
            </a:pPr>
            <a:r>
              <a:rPr lang="ru-RU" sz="2000" b="1" dirty="0" smtClean="0"/>
              <a:t>Практически все что вы хотите сделать – уже сделали конкуренты!</a:t>
            </a:r>
            <a:endParaRPr lang="ru-RU" sz="2000" b="1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Структура: коммерческие сайты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6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53228"/>
            <a:ext cx="8820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</a:t>
            </a:r>
            <a:r>
              <a:rPr lang="ru-RU" sz="2400" dirty="0" smtClean="0"/>
              <a:t>Автоматизация подбора ключевых слов для категорий полностью аналогичная коммерческим сайтам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Подбор семантики для товарных страниц требует большего внимания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Делаем кросс-перелинковку разделов по семантике</a:t>
            </a:r>
          </a:p>
          <a:p>
            <a:pPr>
              <a:buClr>
                <a:srgbClr val="F77D19"/>
              </a:buClr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Стратегии сбора семантики для </a:t>
            </a:r>
            <a:r>
              <a:rPr lang="ru-RU" sz="2400" dirty="0" err="1" smtClean="0"/>
              <a:t>политематичных</a:t>
            </a:r>
            <a:r>
              <a:rPr lang="ru-RU" sz="2400" dirty="0" smtClean="0"/>
              <a:t> и </a:t>
            </a:r>
            <a:r>
              <a:rPr lang="ru-RU" sz="2400" dirty="0" err="1" smtClean="0"/>
              <a:t>монотематичных</a:t>
            </a:r>
            <a:r>
              <a:rPr lang="ru-RU" sz="2400" dirty="0" smtClean="0"/>
              <a:t> магазинов различаются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Структура: интернет-магазины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13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53228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</a:pPr>
            <a:r>
              <a:rPr lang="ru-RU" sz="2400" dirty="0" smtClean="0"/>
              <a:t>Моно-</a:t>
            </a:r>
            <a:r>
              <a:rPr lang="ru-RU" sz="2400" dirty="0" err="1" smtClean="0"/>
              <a:t>тематичный</a:t>
            </a:r>
            <a:r>
              <a:rPr lang="ru-RU" sz="2400" dirty="0" smtClean="0"/>
              <a:t> магазин или гипермаркет?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Монотематичный</a:t>
            </a:r>
            <a:r>
              <a:rPr lang="ru-RU" sz="2400" b="1" dirty="0" smtClean="0"/>
              <a:t>: </a:t>
            </a:r>
            <a:r>
              <a:rPr lang="ru-RU" sz="2400" dirty="0" smtClean="0"/>
              <a:t>детально прорабатываем каждую категорию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b="1" dirty="0" smtClean="0"/>
              <a:t>Гипермаркет: </a:t>
            </a:r>
            <a:r>
              <a:rPr lang="ru-RU" sz="2400" dirty="0" smtClean="0"/>
              <a:t>разбираем только самые частотные теги и срезы по трафику.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77D19"/>
              </a:buClr>
            </a:pPr>
            <a:r>
              <a:rPr lang="ru-RU" sz="2400" b="1" dirty="0" smtClean="0">
                <a:solidFill>
                  <a:srgbClr val="00B050"/>
                </a:solidFill>
              </a:rPr>
              <a:t>Детальный разбор каждой категории «потопит» вас в деталях и не даст такого профита как самые частотные и базовые </a:t>
            </a:r>
            <a:r>
              <a:rPr lang="ru-RU" sz="2400" b="1" dirty="0" smtClean="0">
                <a:solidFill>
                  <a:srgbClr val="00B050"/>
                </a:solidFill>
              </a:rPr>
              <a:t>срезы </a:t>
            </a:r>
            <a:r>
              <a:rPr lang="ru-RU" sz="2400" b="1" dirty="0" smtClean="0">
                <a:solidFill>
                  <a:srgbClr val="00B050"/>
                </a:solidFill>
              </a:rPr>
              <a:t>по трафику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Структура: интернет-магазины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86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Быстрое внедрение самых частотных срезов по трафику: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2" y="1700808"/>
            <a:ext cx="8208912" cy="37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Прорабатываем всю семантику «до идеала»: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1903"/>
            <a:ext cx="8424936" cy="35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53228"/>
            <a:ext cx="88204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 smtClean="0"/>
              <a:t>Парсим</a:t>
            </a:r>
            <a:r>
              <a:rPr lang="ru-RU" sz="2400" dirty="0" smtClean="0"/>
              <a:t> все </a:t>
            </a:r>
            <a:r>
              <a:rPr lang="en-US" sz="2400" dirty="0" smtClean="0"/>
              <a:t>URL</a:t>
            </a:r>
            <a:r>
              <a:rPr lang="ru-RU" sz="2400" dirty="0" smtClean="0"/>
              <a:t> из </a:t>
            </a:r>
            <a:r>
              <a:rPr lang="en-US" sz="2400" dirty="0" smtClean="0"/>
              <a:t>Sitemap </a:t>
            </a:r>
            <a:r>
              <a:rPr lang="ru-RU" sz="2400" dirty="0" smtClean="0"/>
              <a:t>самых успешных конкурентов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Обходим каждый </a:t>
            </a:r>
            <a:r>
              <a:rPr lang="en-US" sz="2400" dirty="0" smtClean="0"/>
              <a:t>URL</a:t>
            </a:r>
            <a:r>
              <a:rPr lang="ru-RU" sz="2400" dirty="0" smtClean="0"/>
              <a:t> и достаем связку </a:t>
            </a:r>
            <a:r>
              <a:rPr lang="en-US" sz="2400" dirty="0" smtClean="0"/>
              <a:t>URL-H1</a:t>
            </a:r>
            <a:r>
              <a:rPr lang="ru-RU" sz="2400" dirty="0" smtClean="0"/>
              <a:t> (</a:t>
            </a:r>
            <a:r>
              <a:rPr lang="en-US" sz="2400" dirty="0" err="1" smtClean="0"/>
              <a:t>Screming</a:t>
            </a:r>
            <a:r>
              <a:rPr lang="en-US" sz="2400" dirty="0" smtClean="0"/>
              <a:t> from SEO spider)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4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Полученные </a:t>
            </a:r>
            <a:r>
              <a:rPr lang="en-US" sz="2400" dirty="0" smtClean="0"/>
              <a:t>H1 </a:t>
            </a:r>
            <a:r>
              <a:rPr lang="ru-RU" sz="2400" dirty="0" smtClean="0"/>
              <a:t>расширяем сбором подсказок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</a:t>
            </a:r>
            <a:r>
              <a:rPr lang="en-US" sz="2800" b="1" dirty="0" smtClean="0"/>
              <a:t>Profit </a:t>
            </a:r>
            <a:r>
              <a:rPr lang="en-US" sz="2800" b="1" dirty="0" smtClean="0">
                <a:sym typeface="Wingdings" pitchFamily="2" charset="2"/>
              </a:rPr>
              <a:t>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800" b="1" dirty="0">
              <a:sym typeface="Wingdings" pitchFamily="2" charset="2"/>
            </a:endParaRPr>
          </a:p>
          <a:p>
            <a:pPr>
              <a:buClr>
                <a:srgbClr val="F77D19"/>
              </a:buClr>
            </a:pPr>
            <a:r>
              <a:rPr lang="ru-RU" sz="2800" dirty="0" smtClean="0">
                <a:sym typeface="Wingdings" pitchFamily="2" charset="2"/>
              </a:rPr>
              <a:t>В вашей тематике есть как минимум 2 жертвы  </a:t>
            </a: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79512" y="785794"/>
            <a:ext cx="8856984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Забираем </a:t>
            </a:r>
            <a:r>
              <a:rPr lang="ru-RU" sz="4400" noProof="0" dirty="0" err="1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категорийную</a:t>
            </a: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 семантику конкурентов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0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Категории: кросс-линковка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72" y="1650982"/>
            <a:ext cx="3162141" cy="437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6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Категории: кросс-линковка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72" y="1556792"/>
            <a:ext cx="6718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109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Собираем семантику для карточек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2492896"/>
            <a:ext cx="8496944" cy="446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400" dirty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Генерируем сочетания фраз в следующих комбинациях:</a:t>
            </a:r>
          </a:p>
          <a:p>
            <a:pPr>
              <a:buClr>
                <a:schemeClr val="accent6"/>
              </a:buClr>
            </a:pPr>
            <a:r>
              <a:rPr lang="ru-RU" sz="2000" dirty="0"/>
              <a:t> </a:t>
            </a:r>
            <a:r>
              <a:rPr lang="ru-RU" sz="2000" dirty="0" smtClean="0"/>
              <a:t>     - </a:t>
            </a:r>
            <a:r>
              <a:rPr lang="en-US" sz="2000" b="1" dirty="0" smtClean="0"/>
              <a:t>A + B + C</a:t>
            </a:r>
          </a:p>
          <a:p>
            <a:pPr>
              <a:buClr>
                <a:schemeClr val="accent6"/>
              </a:buClr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dirty="0" smtClean="0"/>
              <a:t>- </a:t>
            </a:r>
            <a:r>
              <a:rPr lang="en-US" sz="2000" b="1" dirty="0" smtClean="0"/>
              <a:t>B + C</a:t>
            </a:r>
          </a:p>
          <a:p>
            <a:pPr>
              <a:buClr>
                <a:schemeClr val="accent6"/>
              </a:buClr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dirty="0" smtClean="0"/>
              <a:t>- </a:t>
            </a:r>
            <a:r>
              <a:rPr lang="en-US" sz="2000" b="1" dirty="0" smtClean="0"/>
              <a:t>A + C</a:t>
            </a:r>
          </a:p>
          <a:p>
            <a:pPr>
              <a:buClr>
                <a:schemeClr val="accent6"/>
              </a:buClr>
            </a:pPr>
            <a:r>
              <a:rPr lang="en-US" sz="2000" b="1" dirty="0"/>
              <a:t> </a:t>
            </a:r>
            <a:r>
              <a:rPr lang="en-US" sz="2000" b="1" dirty="0" smtClean="0"/>
              <a:t>     + </a:t>
            </a:r>
            <a:r>
              <a:rPr lang="ru-RU" sz="2000" b="1" dirty="0" smtClean="0"/>
              <a:t>Аналогичные, но с русским написанием бренда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Перебираем поисковые подсказки по каждому термину</a:t>
            </a:r>
            <a:endParaRPr lang="en-US" sz="20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Привязываем все релевантные ключевые слова к исходному термину</a:t>
            </a:r>
            <a:endParaRPr lang="ru-RU" sz="20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829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650982"/>
            <a:ext cx="74295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200" dirty="0" smtClean="0"/>
              <a:t>  Занимаюсь </a:t>
            </a:r>
            <a:r>
              <a:rPr lang="en-US" sz="2200" dirty="0" smtClean="0"/>
              <a:t>SEO c 2008 </a:t>
            </a:r>
            <a:r>
              <a:rPr lang="ru-RU" sz="2200" dirty="0" smtClean="0"/>
              <a:t>года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200" dirty="0"/>
              <a:t> </a:t>
            </a:r>
            <a:r>
              <a:rPr lang="ru-RU" sz="2200" dirty="0" smtClean="0"/>
              <a:t> Участвовал более чем в 100 </a:t>
            </a:r>
            <a:r>
              <a:rPr lang="en-US" sz="2200" dirty="0" smtClean="0"/>
              <a:t>SEO-</a:t>
            </a:r>
            <a:r>
              <a:rPr lang="ru-RU" sz="2200" dirty="0" smtClean="0"/>
              <a:t>проектах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200" dirty="0" smtClean="0"/>
              <a:t>  Специализация: </a:t>
            </a:r>
            <a:r>
              <a:rPr lang="en-US" sz="2200" dirty="0" smtClean="0"/>
              <a:t>Ecommerce</a:t>
            </a:r>
            <a:r>
              <a:rPr lang="ru-RU" sz="2200" dirty="0" smtClean="0"/>
              <a:t>, проекты с обширной </a:t>
            </a:r>
            <a:r>
              <a:rPr lang="ru-RU" sz="2200" dirty="0"/>
              <a:t>семантикой, </a:t>
            </a:r>
            <a:r>
              <a:rPr lang="ru-RU" sz="2200" dirty="0" smtClean="0"/>
              <a:t>автоматизация </a:t>
            </a:r>
            <a:r>
              <a:rPr lang="ru-RU" sz="2200" dirty="0"/>
              <a:t>в </a:t>
            </a:r>
            <a:r>
              <a:rPr lang="en-US" sz="2200" dirty="0" smtClean="0"/>
              <a:t>SEO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en-US" sz="2200" dirty="0" smtClean="0"/>
              <a:t>  </a:t>
            </a:r>
            <a:r>
              <a:rPr lang="en-US" sz="2200" dirty="0" smtClean="0"/>
              <a:t>Co-Founder</a:t>
            </a:r>
            <a:r>
              <a:rPr lang="ru-RU" sz="2200" dirty="0" smtClean="0"/>
              <a:t> </a:t>
            </a:r>
            <a:r>
              <a:rPr lang="ru-RU" sz="2200" dirty="0" smtClean="0"/>
              <a:t>в</a:t>
            </a:r>
            <a:r>
              <a:rPr lang="en-US" sz="2200" dirty="0" smtClean="0"/>
              <a:t> Rush Agency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200" dirty="0"/>
              <a:t> </a:t>
            </a:r>
            <a:r>
              <a:rPr lang="en-US" sz="2200" dirty="0" smtClean="0"/>
              <a:t> </a:t>
            </a:r>
            <a:r>
              <a:rPr lang="en-US" sz="2200" dirty="0" smtClean="0"/>
              <a:t>Co-Founder </a:t>
            </a:r>
            <a:r>
              <a:rPr lang="ru-RU" sz="2200" dirty="0" smtClean="0"/>
              <a:t>в </a:t>
            </a:r>
            <a:r>
              <a:rPr lang="en-US" sz="2200" dirty="0" smtClean="0"/>
              <a:t>Rush Analytics</a:t>
            </a:r>
            <a:endParaRPr lang="ru-RU" sz="2200" dirty="0" smtClean="0"/>
          </a:p>
          <a:p>
            <a:pPr>
              <a:buClr>
                <a:srgbClr val="F77D19"/>
              </a:buClr>
            </a:pPr>
            <a:endParaRPr lang="ru-RU" sz="2200" dirty="0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Обо мне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s://scontent-b-ams.xx.fbcdn.net/hphotos-xpa1/v/t1.0-9/1380213_10152896687226015_8783306228786162705_n.jpg?oh=5c894c873beb664406027474c67741bb&amp;oe=54D187C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1" y="1621658"/>
            <a:ext cx="2469194" cy="24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ег\Dropbox\Rush\Логотип и фирменный стиль\rush_agency fire не гранж —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77" y="4090853"/>
            <a:ext cx="1556320" cy="15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sset1.basecamp.com/1824090/projects/8955579/attachments/155376463/9b819f24544fe88e9ea669f4ee24ed520010/original/RA-logo-XXL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C:\Users\Пользователь\Desktop\mail.google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43" y="3685461"/>
            <a:ext cx="238125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109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Собираем семантику для карточек: подсказки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2" y="1956920"/>
            <a:ext cx="75311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109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Подстраивайтесь под ранжирование: делайте кластеризацию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9532" y="1631548"/>
            <a:ext cx="8496944" cy="446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6"/>
              </a:buClr>
            </a:pPr>
            <a:endParaRPr lang="en-US" sz="20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dirty="0" smtClean="0"/>
              <a:t>Не всегда очевидно какие запросы </a:t>
            </a:r>
            <a:r>
              <a:rPr lang="ru-RU" sz="2400" b="1" dirty="0" smtClean="0"/>
              <a:t>в принципе могут быть продвинуты на одну страницу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Clr>
                <a:schemeClr val="accent6"/>
              </a:buClr>
            </a:pPr>
            <a:r>
              <a:rPr lang="ru-RU" sz="2400" b="1" dirty="0" smtClean="0"/>
              <a:t>«Блеск для губ» и «</a:t>
            </a:r>
            <a:r>
              <a:rPr lang="ru-RU" sz="2400" b="1" dirty="0" err="1" smtClean="0"/>
              <a:t>Блекс</a:t>
            </a:r>
            <a:r>
              <a:rPr lang="ru-RU" sz="2400" b="1" dirty="0" smtClean="0"/>
              <a:t> для губ цена»</a:t>
            </a:r>
          </a:p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00B050"/>
                </a:solidFill>
              </a:rPr>
              <a:t>Можно продвигать на одну страницу или нет? </a:t>
            </a:r>
            <a:r>
              <a:rPr lang="ru-RU" sz="24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ru-RU" sz="2400" dirty="0" smtClean="0">
              <a:solidFill>
                <a:srgbClr val="00B050"/>
              </a:solidFill>
            </a:endParaRP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dirty="0" smtClean="0"/>
              <a:t>Не пытайтесь бороться с ранжированием! Эффективнее под него подстроиться!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726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Выдача Яндекса: «Блеск для губ»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415332"/>
            <a:ext cx="53594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726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Выдача Яндекса: «Блеск для губ цена»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45" y="1484784"/>
            <a:ext cx="4787780" cy="438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109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Подстраивайтесь под ранжирование: делайте кластеризацию</a:t>
            </a:r>
            <a:endParaRPr lang="ru-RU" sz="28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9532" y="1631548"/>
            <a:ext cx="8496944" cy="446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6"/>
              </a:buClr>
            </a:pPr>
            <a:endParaRPr lang="ru-RU" sz="2000" dirty="0"/>
          </a:p>
          <a:p>
            <a:pPr>
              <a:buClr>
                <a:schemeClr val="accent6"/>
              </a:buClr>
            </a:pPr>
            <a:r>
              <a:rPr lang="ru-RU" sz="2400" b="1" dirty="0" smtClean="0"/>
              <a:t>Резюме: </a:t>
            </a:r>
            <a:r>
              <a:rPr lang="ru-RU" sz="2400" dirty="0" smtClean="0"/>
              <a:t>Не пытайтесь бороться с ранжированием! Эффективнее под него подстроиться!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cs10529.userapi.com/u68000370/-14/x_c36a4c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86" y="2780928"/>
            <a:ext cx="57531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142976" y="714356"/>
            <a:ext cx="68580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346790" y="842831"/>
            <a:ext cx="5947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77D19"/>
                </a:solidFill>
              </a:rPr>
              <a:t>Как работает кластеризация?</a:t>
            </a:r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69127"/>
            <a:ext cx="6176367" cy="431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142976" y="714356"/>
            <a:ext cx="68580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598173" y="843831"/>
            <a:ext cx="5947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77D19"/>
                </a:solidFill>
              </a:rPr>
              <a:t>Как работает кластеризация?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0522"/>
            <a:ext cx="4812506" cy="46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109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Порталы </a:t>
            </a: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3200" dirty="0" err="1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крассифайды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9532" y="1631548"/>
            <a:ext cx="8496944" cy="446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6"/>
              </a:buClr>
            </a:pPr>
            <a:endParaRPr lang="en-US" sz="20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b="1" dirty="0" smtClean="0"/>
              <a:t>Делать семантику для портала «с нуля» - затратная и бесполезная затея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dirty="0" smtClean="0"/>
              <a:t>Смотрим структуру </a:t>
            </a:r>
            <a:r>
              <a:rPr lang="ru-RU" sz="2400" dirty="0" smtClean="0"/>
              <a:t>вложенности и </a:t>
            </a:r>
            <a:r>
              <a:rPr lang="ru-RU" sz="2400" dirty="0" err="1" smtClean="0"/>
              <a:t>хабовые</a:t>
            </a:r>
            <a:r>
              <a:rPr lang="ru-RU" sz="2400" dirty="0" smtClean="0"/>
              <a:t> </a:t>
            </a:r>
            <a:r>
              <a:rPr lang="ru-RU" sz="2400" dirty="0" smtClean="0"/>
              <a:t>страницы лидеров тематики </a:t>
            </a:r>
            <a:r>
              <a:rPr lang="ru-RU" sz="2400" dirty="0" smtClean="0"/>
              <a:t>и </a:t>
            </a:r>
            <a:r>
              <a:rPr lang="ru-RU" sz="2400" dirty="0" err="1" smtClean="0"/>
              <a:t>выпаршиваем</a:t>
            </a:r>
            <a:r>
              <a:rPr lang="ru-RU" sz="2400" dirty="0" smtClean="0"/>
              <a:t> все</a:t>
            </a:r>
            <a:endParaRPr lang="ru-RU" sz="24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dirty="0" smtClean="0"/>
              <a:t>Выявляем ошибки структуры конкурентов – где они сделали лишнюю генерацию</a:t>
            </a:r>
          </a:p>
          <a:p>
            <a:pPr>
              <a:buClr>
                <a:schemeClr val="accent6"/>
              </a:buClr>
            </a:pPr>
            <a:r>
              <a:rPr lang="ru-RU" sz="2000" dirty="0" smtClean="0">
                <a:solidFill>
                  <a:srgbClr val="00B050"/>
                </a:solidFill>
              </a:rPr>
              <a:t>(Классический пример: страницы домов на улице в недвижимости)</a:t>
            </a:r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Портал недвижимости – ищем </a:t>
            </a:r>
            <a:r>
              <a:rPr lang="ru-RU" sz="3200" dirty="0" err="1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хабы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97" y="1484784"/>
            <a:ext cx="6577013" cy="45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Портал недвижимости – </a:t>
            </a:r>
            <a:r>
              <a:rPr lang="ru-RU" sz="3200" dirty="0" err="1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парсим</a:t>
            </a: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хабы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9" y="1439798"/>
            <a:ext cx="8020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9" y="3212976"/>
            <a:ext cx="81597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1" y="4813822"/>
            <a:ext cx="8147186" cy="123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9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564" y="1844824"/>
            <a:ext cx="77499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800" dirty="0" smtClean="0"/>
              <a:t>  </a:t>
            </a:r>
            <a:r>
              <a:rPr lang="ru-RU" sz="2400" dirty="0" smtClean="0"/>
              <a:t>Как построить и реализовать стратегию по сбору семантики для различных сайтов</a:t>
            </a:r>
          </a:p>
          <a:p>
            <a:pPr>
              <a:buClr>
                <a:srgbClr val="F77D19"/>
              </a:buClr>
            </a:pPr>
            <a:endParaRPr lang="ru-RU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400" dirty="0" smtClean="0"/>
              <a:t>  Фишки и хитрости при построении структуры </a:t>
            </a:r>
            <a:r>
              <a:rPr lang="ru-RU" sz="2400" dirty="0" smtClean="0"/>
              <a:t>сайта</a:t>
            </a:r>
            <a:endParaRPr lang="en-US" sz="24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Посмотрим как утащить семантику портала-конкурента за неделю </a:t>
            </a:r>
            <a:r>
              <a:rPr lang="ru-RU" sz="2400" dirty="0" smtClean="0">
                <a:sym typeface="Wingdings" pitchFamily="2" charset="2"/>
              </a:rPr>
              <a:t></a:t>
            </a:r>
          </a:p>
          <a:p>
            <a:pPr>
              <a:buClr>
                <a:srgbClr val="F77D19"/>
              </a:buClr>
            </a:pPr>
            <a:endParaRPr lang="ru-RU" sz="28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800" dirty="0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Что вы сегодня узнаете?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3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err="1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Спарсили</a:t>
            </a: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 данные – что с этим делать?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631548"/>
            <a:ext cx="8496944" cy="446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6"/>
              </a:buClr>
            </a:pPr>
            <a:endParaRPr lang="en-US" sz="20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b="1" dirty="0" smtClean="0"/>
              <a:t>Делаем майн-карту всех типов страниц</a:t>
            </a:r>
            <a:endParaRPr lang="ru-RU" sz="2400" b="1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dirty="0" smtClean="0"/>
              <a:t>Определяем какие страницы породят под-страницы:</a:t>
            </a:r>
          </a:p>
          <a:p>
            <a:pPr>
              <a:buClr>
                <a:schemeClr val="accent6"/>
              </a:buClr>
            </a:pPr>
            <a:r>
              <a:rPr lang="ru-RU" sz="2400" dirty="0"/>
              <a:t> </a:t>
            </a:r>
            <a:r>
              <a:rPr lang="ru-RU" sz="2400" dirty="0" smtClean="0"/>
              <a:t>   - </a:t>
            </a:r>
            <a:r>
              <a:rPr lang="ru-RU" sz="2400" dirty="0" smtClean="0"/>
              <a:t>Массово </a:t>
            </a:r>
            <a:r>
              <a:rPr lang="ru-RU" sz="2400" dirty="0" smtClean="0"/>
              <a:t>пробиваем </a:t>
            </a:r>
            <a:r>
              <a:rPr lang="en-US" sz="2400" dirty="0" err="1" smtClean="0"/>
              <a:t>Wordstat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ru-RU" sz="2400" dirty="0" err="1" smtClean="0"/>
              <a:t>финализируем</a:t>
            </a:r>
            <a:r>
              <a:rPr lang="ru-RU" sz="2400" dirty="0" smtClean="0"/>
              <a:t> структуру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en-US" sz="24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b="1" dirty="0" smtClean="0"/>
              <a:t>Теговая семантика обычно не приносит профита: </a:t>
            </a:r>
            <a:r>
              <a:rPr lang="ru-RU" sz="2400" dirty="0" smtClean="0"/>
              <a:t>Расширения </a:t>
            </a:r>
            <a:r>
              <a:rPr lang="ru-RU" sz="2400" dirty="0" smtClean="0"/>
              <a:t>основных запросов используем в </a:t>
            </a:r>
            <a:r>
              <a:rPr lang="ru-RU" sz="2400" dirty="0" smtClean="0"/>
              <a:t>перелинковке</a:t>
            </a:r>
          </a:p>
          <a:p>
            <a:pPr>
              <a:buClr>
                <a:schemeClr val="accent6"/>
              </a:buClr>
            </a:pPr>
            <a:r>
              <a:rPr lang="ru-RU" sz="2400" dirty="0" smtClean="0">
                <a:solidFill>
                  <a:srgbClr val="00B050"/>
                </a:solidFill>
              </a:rPr>
              <a:t>(Исключение: туризм)</a:t>
            </a:r>
            <a:endParaRPr lang="ru-RU" sz="2800" dirty="0">
              <a:solidFill>
                <a:srgbClr val="00B050"/>
              </a:solidFill>
            </a:endParaRP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4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Как определить какие под-страницы делать?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631548"/>
            <a:ext cx="8496944" cy="446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6"/>
              </a:buClr>
            </a:pPr>
            <a:endParaRPr lang="en-US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Если какая-то сущность </a:t>
            </a:r>
            <a:r>
              <a:rPr lang="ru-RU" sz="2000" dirty="0" err="1" smtClean="0"/>
              <a:t>пораждает</a:t>
            </a:r>
            <a:r>
              <a:rPr lang="ru-RU" sz="2000" dirty="0" smtClean="0"/>
              <a:t> под-сущности – она должна быть частотной 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Нельзя делать генерированную структуру из низкочастотных сущностей</a:t>
            </a:r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/>
          </a:p>
          <a:p>
            <a:pPr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Вся структура портала строится на связках терминов и верифицируется по </a:t>
            </a:r>
            <a:r>
              <a:rPr lang="en-US" sz="2000" dirty="0" err="1" smtClean="0"/>
              <a:t>Wordstat</a:t>
            </a:r>
            <a:endParaRPr lang="ru-RU" sz="2000" dirty="0" smtClean="0"/>
          </a:p>
          <a:p>
            <a:r>
              <a:rPr lang="ru-RU" sz="2400" b="1" dirty="0" smtClean="0"/>
              <a:t>Пример: </a:t>
            </a:r>
            <a:endParaRPr lang="ru-RU" sz="2400" b="1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Такая ветка структуры не даст поисковый трафик</a:t>
            </a:r>
            <a:endParaRPr lang="ru-RU" sz="2400" b="1" dirty="0">
              <a:solidFill>
                <a:srgbClr val="00B050"/>
              </a:solidFill>
            </a:endParaRPr>
          </a:p>
          <a:p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88" y="4128033"/>
            <a:ext cx="56483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4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Пример карты структуры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12776"/>
            <a:ext cx="715645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7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Проблема вложенности – не проблема </a:t>
            </a: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556" y="155679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2000" b="1" dirty="0" err="1" smtClean="0"/>
              <a:t>Хабовые</a:t>
            </a:r>
            <a:r>
              <a:rPr lang="ru-RU" sz="2000" b="1" dirty="0" smtClean="0"/>
              <a:t> страницы </a:t>
            </a:r>
            <a:r>
              <a:rPr lang="en-US" sz="2000" b="1" dirty="0" smtClean="0"/>
              <a:t>Avito.ru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61245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645024"/>
            <a:ext cx="29622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645024"/>
            <a:ext cx="27241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9" y="3645024"/>
            <a:ext cx="29146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oleg@rush-agency.ru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857232"/>
            <a:ext cx="900100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Где работает такая стратегия?</a:t>
            </a:r>
            <a:endParaRPr lang="ru-RU" sz="3200" dirty="0">
              <a:solidFill>
                <a:srgbClr val="F77D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990788" y="4221088"/>
            <a:ext cx="2397636" cy="59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556" y="1556792"/>
            <a:ext cx="83889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2000" b="1" dirty="0"/>
              <a:t>Отлично работает: структурированный спрос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Туризм – отели и авиабилеты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Медицина – каталоги клиник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Авто – купи/продай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Авто – запчасти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/>
              <a:t>Любые данные, жестко привязанные </a:t>
            </a:r>
            <a:r>
              <a:rPr lang="ru-RU" sz="2000"/>
              <a:t>к </a:t>
            </a:r>
            <a:r>
              <a:rPr lang="ru-RU" sz="2000" smtClean="0"/>
              <a:t>Гео</a:t>
            </a:r>
          </a:p>
          <a:p>
            <a:pPr>
              <a:buClr>
                <a:schemeClr val="accent6"/>
              </a:buClr>
            </a:pPr>
            <a:endParaRPr lang="ru-RU" sz="2000" dirty="0"/>
          </a:p>
          <a:p>
            <a:pPr>
              <a:buClr>
                <a:schemeClr val="accent6"/>
              </a:buClr>
            </a:pPr>
            <a:r>
              <a:rPr lang="ru-RU" sz="2000" b="1" dirty="0" smtClean="0"/>
              <a:t>Работает слабо: неструктурированный спрос 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Туризм – агрегация туров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Медицина (болезни)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Юридические услуги (мало Гео)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Дети </a:t>
            </a:r>
            <a:r>
              <a:rPr lang="en-US" sz="2000" dirty="0" smtClean="0"/>
              <a:t>&amp; </a:t>
            </a:r>
            <a:r>
              <a:rPr lang="ru-RU" sz="2000" dirty="0" smtClean="0"/>
              <a:t>Материнство (Полный </a:t>
            </a:r>
            <a:r>
              <a:rPr lang="ru-RU" sz="2000" dirty="0" err="1" smtClean="0"/>
              <a:t>хардкор</a:t>
            </a:r>
            <a:r>
              <a:rPr lang="ru-RU" sz="2000" dirty="0" smtClean="0"/>
              <a:t>!)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000" dirty="0" smtClean="0"/>
              <a:t>Новостные порталы (Сложно предсказать когда Песков оденет часы!)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chemeClr val="accent6"/>
              </a:buClr>
            </a:pPr>
            <a:endParaRPr lang="ru-RU" sz="2000" dirty="0" smtClean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9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790" y="6286520"/>
            <a:ext cx="460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142976" y="714356"/>
            <a:ext cx="68580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428728" y="1000108"/>
            <a:ext cx="6162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1928802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Доклад подготовил: </a:t>
            </a:r>
            <a:r>
              <a:rPr lang="ru-RU" sz="2400" dirty="0" smtClean="0"/>
              <a:t>Олег Шестаков</a:t>
            </a:r>
          </a:p>
          <a:p>
            <a:r>
              <a:rPr lang="en-US" sz="2400" b="1" dirty="0" smtClean="0"/>
              <a:t>WEB: </a:t>
            </a:r>
            <a:r>
              <a:rPr lang="en-US" sz="2400" dirty="0" smtClean="0">
                <a:hlinkClick r:id="rId4"/>
              </a:rPr>
              <a:t>www.rush-agency.ru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</a:t>
            </a:r>
            <a:r>
              <a:rPr lang="en-US" sz="2400" dirty="0" smtClean="0">
                <a:hlinkClick r:id="rId5"/>
              </a:rPr>
              <a:t>www.rush-analytics.ru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Mail: </a:t>
            </a:r>
            <a:r>
              <a:rPr lang="en-US" sz="2400" dirty="0" smtClean="0">
                <a:hlinkClick r:id="rId6"/>
              </a:rPr>
              <a:t>oleg@rush-agency.ru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en-US" sz="2400" b="1" dirty="0" smtClean="0"/>
              <a:t>FB: </a:t>
            </a:r>
            <a:r>
              <a:rPr lang="en-US" sz="2400" dirty="0" smtClean="0"/>
              <a:t>Facebook.com/</a:t>
            </a:r>
            <a:r>
              <a:rPr lang="en-US" sz="2400" dirty="0" err="1" smtClean="0"/>
              <a:t>shestakov.oleg</a:t>
            </a:r>
            <a:endParaRPr lang="ru-RU" sz="2400" dirty="0"/>
          </a:p>
        </p:txBody>
      </p:sp>
      <p:pic>
        <p:nvPicPr>
          <p:cNvPr id="17" name="Picture 6" descr="C:\Users\asus\Dropbox\Rush\Логотип и фирменный стиль\Шапка сайта\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6248" y="4221088"/>
            <a:ext cx="1285884" cy="1299564"/>
          </a:xfrm>
          <a:prstGeom prst="rect">
            <a:avLst/>
          </a:prstGeom>
          <a:noFill/>
        </p:spPr>
      </p:pic>
      <p:pic>
        <p:nvPicPr>
          <p:cNvPr id="15" name="Picture 2" descr="https://scontent-b-ams.xx.fbcdn.net/hphotos-xpa1/v/t1.0-9/1380213_10152896687226015_8783306228786162705_n.jpg?oh=5c894c873beb664406027474c67741bb&amp;oe=54D187C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31105"/>
            <a:ext cx="1895714" cy="18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04" y="4509120"/>
            <a:ext cx="3879528" cy="61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853228"/>
            <a:ext cx="8136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Постоянные подкрутки алгоритмов в Яндексе</a:t>
            </a:r>
            <a:endParaRPr lang="en-US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Смена </a:t>
            </a:r>
            <a:r>
              <a:rPr lang="ru-RU" sz="2000" dirty="0" err="1" smtClean="0"/>
              <a:t>ТОПа</a:t>
            </a:r>
            <a:r>
              <a:rPr lang="ru-RU" sz="2000" dirty="0" smtClean="0"/>
              <a:t> во многих тематиках – появляются новые игроки, выпадают </a:t>
            </a:r>
            <a:r>
              <a:rPr lang="ru-RU" sz="2000" dirty="0" smtClean="0"/>
              <a:t>старые (</a:t>
            </a:r>
            <a:r>
              <a:rPr lang="ru-RU" sz="2000" b="1" dirty="0" smtClean="0"/>
              <a:t>Привет великому сентябрьскому </a:t>
            </a:r>
            <a:r>
              <a:rPr lang="ru-RU" sz="2000" b="1" dirty="0" err="1" smtClean="0"/>
              <a:t>рандому</a:t>
            </a:r>
            <a:r>
              <a:rPr lang="ru-RU" sz="2000" b="1" dirty="0" smtClean="0"/>
              <a:t> Яндекса)</a:t>
            </a: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Засилье </a:t>
            </a:r>
            <a:r>
              <a:rPr lang="ru-RU" sz="2000" dirty="0" err="1" smtClean="0"/>
              <a:t>агрегаторов</a:t>
            </a:r>
            <a:r>
              <a:rPr lang="ru-RU" sz="2000" dirty="0" smtClean="0"/>
              <a:t> во многих тематиках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Проблема со ссылочн</a:t>
            </a:r>
            <a:r>
              <a:rPr lang="ru-RU" sz="2000" dirty="0"/>
              <a:t>ы</a:t>
            </a:r>
            <a:r>
              <a:rPr lang="ru-RU" sz="2000" dirty="0" smtClean="0"/>
              <a:t>м продвижением – теперь нельзя «прожать» </a:t>
            </a:r>
            <a:r>
              <a:rPr lang="ru-RU" sz="2000" dirty="0" err="1" smtClean="0"/>
              <a:t>нерелеватные</a:t>
            </a:r>
            <a:r>
              <a:rPr lang="ru-RU" sz="2000" dirty="0" smtClean="0"/>
              <a:t> запросы на нужные </a:t>
            </a:r>
            <a:r>
              <a:rPr lang="en-US" sz="2000" dirty="0" smtClean="0"/>
              <a:t>URL</a:t>
            </a:r>
            <a:r>
              <a:rPr lang="ru-RU" sz="2000" dirty="0" smtClean="0"/>
              <a:t> – </a:t>
            </a:r>
            <a:r>
              <a:rPr lang="ru-RU" sz="2000" b="1" dirty="0" smtClean="0"/>
              <a:t>придется делать нормальную структуру</a:t>
            </a: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57290" y="785794"/>
            <a:ext cx="640873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Что нового в 2015 году?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65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785794"/>
            <a:ext cx="8208912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Постоянные подкрутки алгоритмов в Яндексе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611400"/>
            <a:ext cx="6978402" cy="437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2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53228"/>
            <a:ext cx="8820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Семантика изобилует синонимами и </a:t>
            </a:r>
            <a:r>
              <a:rPr lang="ru-RU" sz="2000" dirty="0" err="1" smtClean="0"/>
              <a:t>переформулировкам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 Нужно сразу потратить время и найти все </a:t>
            </a:r>
            <a:r>
              <a:rPr lang="ru-RU" sz="2000" dirty="0" err="1" smtClean="0"/>
              <a:t>переформулировки</a:t>
            </a:r>
            <a:r>
              <a:rPr lang="ru-RU" sz="2000" dirty="0" smtClean="0"/>
              <a:t> запросов и только потом </a:t>
            </a:r>
            <a:r>
              <a:rPr lang="ru-RU" sz="2000" dirty="0" err="1" smtClean="0"/>
              <a:t>парсить</a:t>
            </a:r>
            <a:r>
              <a:rPr lang="ru-RU" sz="2000" dirty="0" smtClean="0"/>
              <a:t> семантику</a:t>
            </a: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Большинство нужных </a:t>
            </a:r>
            <a:r>
              <a:rPr lang="ru-RU" sz="2000" dirty="0" err="1" smtClean="0"/>
              <a:t>интентов</a:t>
            </a:r>
            <a:r>
              <a:rPr lang="ru-RU" sz="2000" dirty="0" smtClean="0"/>
              <a:t> уже есть у конкурентов – </a:t>
            </a:r>
            <a:r>
              <a:rPr lang="ru-RU" sz="2000" b="1" dirty="0" smtClean="0"/>
              <a:t>ищем «доноров»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</a:pPr>
            <a:endParaRPr lang="ru-RU" sz="2000" b="1" dirty="0" smtClean="0"/>
          </a:p>
          <a:p>
            <a:pPr>
              <a:buClr>
                <a:srgbClr val="F77D19"/>
              </a:buClr>
            </a:pPr>
            <a:r>
              <a:rPr lang="ru-RU" sz="2000" b="1" dirty="0" smtClean="0"/>
              <a:t>Предварительный </a:t>
            </a:r>
            <a:r>
              <a:rPr lang="ru-RU" sz="2000" b="1" dirty="0" smtClean="0"/>
              <a:t>отбор маркерных запросов крайне важен!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7544" y="785794"/>
            <a:ext cx="8352928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Коммерческие сайты: основные моменты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9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1700808"/>
            <a:ext cx="24482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</a:t>
            </a:r>
            <a:r>
              <a:rPr lang="ru-RU" sz="2000" dirty="0" smtClean="0"/>
              <a:t>Подбираем маркерные запросы и расширяем подсказками Яндекса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Собираем все  </a:t>
            </a:r>
            <a:r>
              <a:rPr lang="en-US" sz="2000" dirty="0" smtClean="0"/>
              <a:t>SERP</a:t>
            </a:r>
            <a:r>
              <a:rPr lang="ru-RU" sz="2000" dirty="0" smtClean="0"/>
              <a:t>ы ище</a:t>
            </a:r>
            <a:r>
              <a:rPr lang="ru-RU" sz="2000" dirty="0" smtClean="0"/>
              <a:t>м самые видимые домены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</a:t>
            </a:r>
            <a:r>
              <a:rPr lang="ru-RU" sz="2000" dirty="0" err="1" smtClean="0"/>
              <a:t>Парсим</a:t>
            </a:r>
            <a:r>
              <a:rPr lang="ru-RU" sz="2000" dirty="0" smtClean="0"/>
              <a:t> их </a:t>
            </a:r>
            <a:r>
              <a:rPr lang="en-US" sz="2000" dirty="0" smtClean="0"/>
              <a:t>H1 – </a:t>
            </a:r>
            <a:r>
              <a:rPr lang="en-US" sz="2000" b="1" dirty="0" smtClean="0"/>
              <a:t>profit!</a:t>
            </a:r>
            <a:endParaRPr lang="en-US" sz="2000" b="1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79512" y="785794"/>
            <a:ext cx="8964488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Коммерческие сайты – ищем доноров семантики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7536"/>
            <a:ext cx="5256584" cy="426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8986" y="785794"/>
            <a:ext cx="7766027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Коммерческие сайты: маркеры конкурентов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002339" cy="433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882"/>
            <a:ext cx="9144000" cy="7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214290"/>
            <a:ext cx="4736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smtClean="0"/>
              <a:t>Рекламно-консалтинговое агентство </a:t>
            </a:r>
            <a:r>
              <a:rPr lang="en-US" sz="2000" dirty="0" smtClean="0"/>
              <a:t>Rush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0033" y="6286520"/>
            <a:ext cx="456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ул. Бутлерова 17б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oleg@rush-agency.ru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53228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7D19"/>
              </a:buClr>
              <a:buFont typeface="Wingdings" pitchFamily="2" charset="2"/>
              <a:buChar char="ü"/>
            </a:pPr>
            <a:r>
              <a:rPr lang="ru-RU" sz="2000" dirty="0" smtClean="0"/>
              <a:t>  Для каждого найденного маркера и его </a:t>
            </a:r>
            <a:r>
              <a:rPr lang="ru-RU" sz="2000" dirty="0" err="1" smtClean="0"/>
              <a:t>переформулировок</a:t>
            </a:r>
            <a:r>
              <a:rPr lang="ru-RU" sz="2000" dirty="0" smtClean="0"/>
              <a:t> собираем подсказки</a:t>
            </a:r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rgbClr val="F77D19"/>
              </a:buCl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3528" y="785794"/>
            <a:ext cx="8712968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Коммерческие сайты – </a:t>
            </a:r>
            <a:r>
              <a:rPr lang="ru-RU" sz="4400" noProof="0" dirty="0" err="1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допаршиваем</a:t>
            </a:r>
            <a:r>
              <a:rPr lang="ru-RU" sz="4400" noProof="0" dirty="0" smtClean="0">
                <a:solidFill>
                  <a:srgbClr val="F77D19"/>
                </a:solidFill>
                <a:latin typeface="+mj-lt"/>
                <a:ea typeface="+mj-ea"/>
                <a:cs typeface="+mj-cs"/>
              </a:rPr>
              <a:t> расширения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77D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6300"/>
            <a:ext cx="3655195" cy="33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461240"/>
            <a:ext cx="4053975" cy="356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14491</TotalTime>
  <Words>1254</Words>
  <Application>Microsoft Office PowerPoint</Application>
  <PresentationFormat>Экран (4:3)</PresentationFormat>
  <Paragraphs>306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Нюансы построения структуры для различных типов сайтов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для интернет магазина 2013</dc:title>
  <dc:creator>asus</dc:creator>
  <cp:lastModifiedBy>Пользователь</cp:lastModifiedBy>
  <cp:revision>149</cp:revision>
  <dcterms:created xsi:type="dcterms:W3CDTF">2013-11-23T17:25:06Z</dcterms:created>
  <dcterms:modified xsi:type="dcterms:W3CDTF">2015-09-25T09:43:21Z</dcterms:modified>
</cp:coreProperties>
</file>