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4"/>
  </p:notesMasterIdLst>
  <p:handoutMasterIdLst>
    <p:handoutMasterId r:id="rId15"/>
  </p:handoutMasterIdLst>
  <p:sldIdLst>
    <p:sldId id="363" r:id="rId2"/>
    <p:sldId id="750" r:id="rId3"/>
    <p:sldId id="749" r:id="rId4"/>
    <p:sldId id="762" r:id="rId5"/>
    <p:sldId id="751" r:id="rId6"/>
    <p:sldId id="758" r:id="rId7"/>
    <p:sldId id="759" r:id="rId8"/>
    <p:sldId id="760" r:id="rId9"/>
    <p:sldId id="761" r:id="rId10"/>
    <p:sldId id="757" r:id="rId11"/>
    <p:sldId id="763" r:id="rId12"/>
    <p:sldId id="744" r:id="rId13"/>
  </p:sldIdLst>
  <p:sldSz cx="12352338" cy="6948488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628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256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884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513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14133" algn="l" defTabSz="9256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76959" algn="l" defTabSz="9256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39786" algn="l" defTabSz="9256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702612" algn="l" defTabSz="92565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3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000"/>
    <a:srgbClr val="000A2E"/>
    <a:srgbClr val="000104"/>
    <a:srgbClr val="00002E"/>
    <a:srgbClr val="000518"/>
    <a:srgbClr val="3366FF"/>
    <a:srgbClr val="FFC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9" autoAdjust="0"/>
    <p:restoredTop sz="94660" autoAdjust="0"/>
  </p:normalViewPr>
  <p:slideViewPr>
    <p:cSldViewPr>
      <p:cViewPr varScale="1">
        <p:scale>
          <a:sx n="73" d="100"/>
          <a:sy n="73" d="100"/>
        </p:scale>
        <p:origin x="786" y="36"/>
      </p:cViewPr>
      <p:guideLst>
        <p:guide orient="horz" pos="2189"/>
        <p:guide pos="3891"/>
      </p:guideLst>
    </p:cSldViewPr>
  </p:slideViewPr>
  <p:outlineViewPr>
    <p:cViewPr>
      <p:scale>
        <a:sx n="33" d="100"/>
        <a:sy n="33" d="100"/>
      </p:scale>
      <p:origin x="0" y="22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BF1A0-FFAE-4E84-9855-3CAD0D461437}" type="datetimeFigureOut">
              <a:rPr lang="ru-RU" smtClean="0"/>
              <a:pPr/>
              <a:t>21.09.2015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79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5" y="6456379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0D587-287B-4F94-916A-8B2686AC6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61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3699" y="1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89568D-CBD6-4250-B268-17E7B35C2D79}" type="datetimeFigureOut">
              <a:rPr lang="es-CO"/>
              <a:pPr>
                <a:defRPr/>
              </a:pPr>
              <a:t>21/09/2015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3699" y="6456613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D1AE36-C8F3-492C-9382-6AD960797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3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8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56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848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13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4133" algn="l" defTabSz="9256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6959" algn="l" defTabSz="9256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39786" algn="l" defTabSz="9256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2612" algn="l" defTabSz="9256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144" y="1466904"/>
            <a:ext cx="8941725" cy="3373513"/>
          </a:xfrm>
        </p:spPr>
        <p:txBody>
          <a:bodyPr anchor="b"/>
          <a:lstStyle>
            <a:lvl1pPr>
              <a:defRPr sz="72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144" y="4840415"/>
            <a:ext cx="8941725" cy="87278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6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9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5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7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5" y="4863928"/>
            <a:ext cx="8941724" cy="574216"/>
          </a:xfrm>
        </p:spPr>
        <p:txBody>
          <a:bodyPr anchor="b">
            <a:normAutofit/>
          </a:bodyPr>
          <a:lstStyle>
            <a:lvl1pPr algn="l">
              <a:defRPr sz="2432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0144" y="694849"/>
            <a:ext cx="8941725" cy="368870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5" y="5438144"/>
            <a:ext cx="8941723" cy="500226"/>
          </a:xfrm>
        </p:spPr>
        <p:txBody>
          <a:bodyPr>
            <a:normAutofit/>
          </a:bodyPr>
          <a:lstStyle>
            <a:lvl1pPr marL="0" indent="0">
              <a:buNone/>
              <a:defRPr sz="1216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7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3" y="1466903"/>
            <a:ext cx="8941726" cy="2007341"/>
          </a:xfrm>
        </p:spPr>
        <p:txBody>
          <a:bodyPr/>
          <a:lstStyle>
            <a:lvl1pPr>
              <a:defRPr sz="486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3" y="3705860"/>
            <a:ext cx="8941726" cy="2393368"/>
          </a:xfrm>
        </p:spPr>
        <p:txBody>
          <a:bodyPr anchor="ctr">
            <a:normAutofit/>
          </a:bodyPr>
          <a:lstStyle>
            <a:lvl1pPr marL="0" indent="0">
              <a:buNone/>
              <a:defRPr sz="1824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2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512" y="1466903"/>
            <a:ext cx="8104515" cy="2354030"/>
          </a:xfrm>
        </p:spPr>
        <p:txBody>
          <a:bodyPr/>
          <a:lstStyle>
            <a:lvl1pPr>
              <a:defRPr sz="486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55787" y="3820933"/>
            <a:ext cx="7375384" cy="346689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18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3" y="4408062"/>
            <a:ext cx="8941726" cy="1698519"/>
          </a:xfrm>
        </p:spPr>
        <p:txBody>
          <a:bodyPr anchor="ctr">
            <a:normAutofit/>
          </a:bodyPr>
          <a:lstStyle>
            <a:lvl1pPr marL="0" indent="0">
              <a:buNone/>
              <a:defRPr sz="1824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0109" y="984068"/>
            <a:ext cx="812458" cy="20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361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53196" y="2648275"/>
            <a:ext cx="812458" cy="20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36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488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3" y="3165423"/>
            <a:ext cx="8941727" cy="1674993"/>
          </a:xfrm>
        </p:spPr>
        <p:txBody>
          <a:bodyPr anchor="b"/>
          <a:lstStyle>
            <a:lvl1pPr algn="l">
              <a:defRPr sz="405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3" y="4840416"/>
            <a:ext cx="8941726" cy="871753"/>
          </a:xfrm>
        </p:spPr>
        <p:txBody>
          <a:bodyPr anchor="t"/>
          <a:lstStyle>
            <a:lvl1pPr marL="0" indent="0" algn="l">
              <a:buNone/>
              <a:defRPr sz="2026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6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71" y="2007341"/>
            <a:ext cx="2985620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61044" y="2702190"/>
            <a:ext cx="2965848" cy="3636698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34" y="2007341"/>
            <a:ext cx="2974856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24041" y="2702190"/>
            <a:ext cx="2985548" cy="3636698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18398" y="2007341"/>
            <a:ext cx="2970673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18398" y="2702190"/>
            <a:ext cx="2970673" cy="3636698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75145" y="2161752"/>
            <a:ext cx="0" cy="40146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53788" y="2161752"/>
            <a:ext cx="0" cy="401922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4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044" y="4307038"/>
            <a:ext cx="2978715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61044" y="2238957"/>
            <a:ext cx="2978715" cy="15441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61044" y="4890904"/>
            <a:ext cx="2978715" cy="667887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0525" y="4307038"/>
            <a:ext cx="2969065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0524" y="2238957"/>
            <a:ext cx="2969065" cy="15441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39154" y="4890903"/>
            <a:ext cx="2972997" cy="667887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18398" y="4307038"/>
            <a:ext cx="2970673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18397" y="2238957"/>
            <a:ext cx="2970673" cy="15441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18271" y="4890901"/>
            <a:ext cx="2974609" cy="667887"/>
          </a:xfrm>
        </p:spPr>
        <p:txBody>
          <a:bodyPr anchor="t"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75145" y="2161752"/>
            <a:ext cx="0" cy="40146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53788" y="2161752"/>
            <a:ext cx="0" cy="401922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6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62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3422" y="435890"/>
            <a:ext cx="1775650" cy="5902998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044" y="899123"/>
            <a:ext cx="7520771" cy="54397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17618" y="798529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76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1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SzPct val="65000"/>
              <a:defRPr/>
            </a:lvl3pPr>
            <a:lvl4pPr>
              <a:buSzPct val="50000"/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617618" y="756615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 u="none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74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492" y="2161757"/>
            <a:ext cx="4940935" cy="3705859"/>
          </a:xfrm>
        </p:spPr>
        <p:txBody>
          <a:bodyPr>
            <a:normAutofit/>
          </a:bodyPr>
          <a:lstStyle>
            <a:lvl1pPr>
              <a:spcBef>
                <a:spcPts val="203"/>
              </a:spcBef>
              <a:defRPr sz="1800"/>
            </a:lvl1pPr>
            <a:lvl2pPr>
              <a:spcBef>
                <a:spcPts val="203"/>
              </a:spcBef>
              <a:defRPr sz="1600"/>
            </a:lvl2pPr>
            <a:lvl3pPr>
              <a:spcBef>
                <a:spcPts val="203"/>
              </a:spcBef>
              <a:defRPr sz="1500"/>
            </a:lvl3pPr>
            <a:lvl4pPr>
              <a:spcBef>
                <a:spcPts val="203"/>
              </a:spcBef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587915" y="2161757"/>
            <a:ext cx="4940935" cy="3705859"/>
          </a:xfrm>
        </p:spPr>
        <p:txBody>
          <a:bodyPr>
            <a:normAutofit/>
          </a:bodyPr>
          <a:lstStyle>
            <a:lvl1pPr>
              <a:spcBef>
                <a:spcPts val="203"/>
              </a:spcBef>
              <a:defRPr sz="1800"/>
            </a:lvl1pPr>
            <a:lvl2pPr>
              <a:spcBef>
                <a:spcPts val="203"/>
              </a:spcBef>
              <a:defRPr sz="1600"/>
            </a:lvl2pPr>
            <a:lvl3pPr>
              <a:spcBef>
                <a:spcPts val="203"/>
              </a:spcBef>
              <a:defRPr sz="1400"/>
            </a:lvl3pPr>
            <a:lvl4pPr>
              <a:spcBef>
                <a:spcPts val="203"/>
              </a:spcBef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2 Marcador de contenido"/>
          <p:cNvSpPr>
            <a:spLocks noGrp="1"/>
          </p:cNvSpPr>
          <p:nvPr>
            <p:ph idx="12"/>
          </p:nvPr>
        </p:nvSpPr>
        <p:spPr>
          <a:xfrm>
            <a:off x="720553" y="1555933"/>
            <a:ext cx="4837998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485328" y="1555933"/>
            <a:ext cx="4837998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4"/>
          </p:nvPr>
        </p:nvSpPr>
        <p:spPr>
          <a:xfrm>
            <a:off x="617618" y="758820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2 objects - whit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492" y="2161757"/>
            <a:ext cx="4940935" cy="3705859"/>
          </a:xfrm>
        </p:spPr>
        <p:txBody>
          <a:bodyPr>
            <a:normAutofit/>
          </a:bodyPr>
          <a:lstStyle>
            <a:lvl1pPr marL="184811" indent="-184811">
              <a:spcBef>
                <a:spcPts val="203"/>
              </a:spcBef>
              <a:buFont typeface="Arial" pitchFamily="34" charset="0"/>
              <a:buChar char="•"/>
              <a:defRPr sz="1800"/>
            </a:lvl1pPr>
            <a:lvl2pPr marL="356762" indent="-171954">
              <a:spcBef>
                <a:spcPts val="203"/>
              </a:spcBef>
              <a:buFont typeface="Arial" pitchFamily="34" charset="0"/>
              <a:buChar char="•"/>
              <a:defRPr sz="1600"/>
            </a:lvl2pPr>
            <a:lvl3pPr marL="541572" indent="-184811">
              <a:spcBef>
                <a:spcPts val="203"/>
              </a:spcBef>
              <a:buFont typeface="Arial" pitchFamily="34" charset="0"/>
              <a:buChar char="•"/>
              <a:defRPr sz="1500"/>
            </a:lvl3pPr>
            <a:lvl4pPr>
              <a:spcBef>
                <a:spcPts val="203"/>
              </a:spcBef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587915" y="2161757"/>
            <a:ext cx="4940935" cy="3705859"/>
          </a:xfrm>
        </p:spPr>
        <p:txBody>
          <a:bodyPr>
            <a:normAutofit/>
          </a:bodyPr>
          <a:lstStyle>
            <a:lvl1pPr marL="184811" indent="-184811">
              <a:spcBef>
                <a:spcPts val="203"/>
              </a:spcBef>
              <a:buFont typeface="Arial" pitchFamily="34" charset="0"/>
              <a:buChar char="•"/>
              <a:defRPr sz="1800"/>
            </a:lvl1pPr>
            <a:lvl2pPr marL="356762" indent="-171954">
              <a:spcBef>
                <a:spcPts val="203"/>
              </a:spcBef>
              <a:buFont typeface="Arial" pitchFamily="34" charset="0"/>
              <a:buChar char="•"/>
              <a:defRPr sz="1600"/>
            </a:lvl2pPr>
            <a:lvl3pPr marL="541572" indent="-184811">
              <a:spcBef>
                <a:spcPts val="203"/>
              </a:spcBef>
              <a:buFont typeface="Arial" pitchFamily="34" charset="0"/>
              <a:buChar char="•"/>
              <a:defRPr sz="1400"/>
            </a:lvl3pPr>
            <a:lvl4pPr>
              <a:spcBef>
                <a:spcPts val="203"/>
              </a:spcBef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4" name="2 Marcador de contenido"/>
          <p:cNvSpPr>
            <a:spLocks noGrp="1"/>
          </p:cNvSpPr>
          <p:nvPr>
            <p:ph idx="12"/>
          </p:nvPr>
        </p:nvSpPr>
        <p:spPr>
          <a:xfrm>
            <a:off x="720553" y="1555934"/>
            <a:ext cx="4837998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485328" y="1555934"/>
            <a:ext cx="4837998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4"/>
          </p:nvPr>
        </p:nvSpPr>
        <p:spPr>
          <a:xfrm>
            <a:off x="617618" y="758823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3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529191" y="2161757"/>
            <a:ext cx="3293957" cy="36286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8337831" y="2161757"/>
            <a:ext cx="3293957" cy="36286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1" name="2 Marcador de contenido"/>
          <p:cNvSpPr>
            <a:spLocks noGrp="1"/>
          </p:cNvSpPr>
          <p:nvPr>
            <p:ph idx="12"/>
          </p:nvPr>
        </p:nvSpPr>
        <p:spPr>
          <a:xfrm>
            <a:off x="720555" y="1621316"/>
            <a:ext cx="3191020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2 Marcador de contenido"/>
          <p:cNvSpPr>
            <a:spLocks noGrp="1"/>
          </p:cNvSpPr>
          <p:nvPr>
            <p:ph idx="13"/>
          </p:nvPr>
        </p:nvSpPr>
        <p:spPr>
          <a:xfrm>
            <a:off x="4529195" y="1621316"/>
            <a:ext cx="3191020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 baseline="0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2 Marcador de contenido"/>
          <p:cNvSpPr>
            <a:spLocks noGrp="1"/>
          </p:cNvSpPr>
          <p:nvPr>
            <p:ph idx="14"/>
          </p:nvPr>
        </p:nvSpPr>
        <p:spPr>
          <a:xfrm>
            <a:off x="8337830" y="1621316"/>
            <a:ext cx="3191020" cy="311838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5"/>
          </p:nvPr>
        </p:nvSpPr>
        <p:spPr>
          <a:xfrm>
            <a:off x="617618" y="798529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6"/>
          </p:nvPr>
        </p:nvSpPr>
        <p:spPr>
          <a:xfrm>
            <a:off x="720553" y="2161757"/>
            <a:ext cx="3293957" cy="36286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17" y="1621317"/>
            <a:ext cx="11117105" cy="4400709"/>
          </a:xfrm>
        </p:spPr>
        <p:txBody>
          <a:bodyPr>
            <a:normAutofit/>
          </a:bodyPr>
          <a:lstStyle>
            <a:lvl1pPr marL="268375" marR="0" indent="-268375" algn="l" defTabSz="925653" rtl="0" eaLnBrk="1" fontAlgn="auto" latinLnBrk="0" hangingPunct="1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17618" y="798529"/>
            <a:ext cx="9058381" cy="311838"/>
          </a:xfrm>
        </p:spPr>
        <p:txBody>
          <a:bodyPr>
            <a:spAutoFit/>
          </a:bodyPr>
          <a:lstStyle>
            <a:lvl1pPr marL="0" indent="0" algn="l">
              <a:buNone/>
              <a:defRPr sz="2000" b="0" i="1">
                <a:solidFill>
                  <a:schemeClr val="tx1"/>
                </a:solidFill>
              </a:defRPr>
            </a:lvl1pPr>
            <a:lvl2pPr marL="46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5" y="2899493"/>
            <a:ext cx="8941724" cy="1940923"/>
          </a:xfrm>
        </p:spPr>
        <p:txBody>
          <a:bodyPr anchor="b"/>
          <a:lstStyle>
            <a:lvl1pPr algn="l">
              <a:defRPr sz="405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4" y="4840416"/>
            <a:ext cx="8941725" cy="871753"/>
          </a:xfrm>
        </p:spPr>
        <p:txBody>
          <a:bodyPr anchor="t"/>
          <a:lstStyle>
            <a:lvl1pPr marL="0" indent="0" algn="l">
              <a:buNone/>
              <a:defRPr sz="2026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9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822" y="2087764"/>
            <a:ext cx="4454156" cy="4251124"/>
          </a:xfrm>
        </p:spPr>
        <p:txBody>
          <a:bodyPr>
            <a:normAutofit/>
          </a:bodyPr>
          <a:lstStyle>
            <a:lvl1pPr>
              <a:defRPr sz="1824"/>
            </a:lvl1pPr>
            <a:lvl2pPr>
              <a:defRPr sz="1621"/>
            </a:lvl2pPr>
            <a:lvl3pPr>
              <a:defRPr sz="1418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8856" y="2083222"/>
            <a:ext cx="4454158" cy="4255665"/>
          </a:xfrm>
        </p:spPr>
        <p:txBody>
          <a:bodyPr>
            <a:normAutofit/>
          </a:bodyPr>
          <a:lstStyle>
            <a:lvl1pPr>
              <a:defRPr sz="1824"/>
            </a:lvl1pPr>
            <a:lvl2pPr>
              <a:defRPr sz="1621"/>
            </a:lvl2pPr>
            <a:lvl3pPr>
              <a:defRPr sz="1418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23" y="1930136"/>
            <a:ext cx="4454155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822" y="2547779"/>
            <a:ext cx="4454156" cy="3791108"/>
          </a:xfrm>
        </p:spPr>
        <p:txBody>
          <a:bodyPr>
            <a:normAutofit/>
          </a:bodyPr>
          <a:lstStyle>
            <a:lvl1pPr>
              <a:defRPr sz="1824"/>
            </a:lvl1pPr>
            <a:lvl2pPr>
              <a:defRPr sz="1621"/>
            </a:lvl2pPr>
            <a:lvl3pPr>
              <a:defRPr sz="1418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8858" y="1930136"/>
            <a:ext cx="4454156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8858" y="2547779"/>
            <a:ext cx="4454156" cy="3791108"/>
          </a:xfrm>
        </p:spPr>
        <p:txBody>
          <a:bodyPr>
            <a:normAutofit/>
          </a:bodyPr>
          <a:lstStyle>
            <a:lvl1pPr>
              <a:defRPr sz="1824"/>
            </a:lvl1pPr>
            <a:lvl2pPr>
              <a:defRPr sz="1621"/>
            </a:lvl2pPr>
            <a:lvl3pPr>
              <a:defRPr sz="1418"/>
            </a:lvl3pPr>
            <a:lvl4pPr>
              <a:defRPr sz="1216"/>
            </a:lvl4pPr>
            <a:lvl5pPr>
              <a:defRPr sz="1216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0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5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2" y="1466903"/>
            <a:ext cx="3445792" cy="1466903"/>
          </a:xfrm>
        </p:spPr>
        <p:txBody>
          <a:bodyPr anchor="b"/>
          <a:lstStyle>
            <a:lvl1pPr algn="l">
              <a:defRPr sz="2432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539" y="1466903"/>
            <a:ext cx="5264330" cy="4632325"/>
          </a:xfrm>
        </p:spPr>
        <p:txBody>
          <a:bodyPr anchor="ctr">
            <a:normAutofit/>
          </a:bodyPr>
          <a:lstStyle>
            <a:lvl1pPr>
              <a:defRPr sz="2026"/>
            </a:lvl1pPr>
            <a:lvl2pPr>
              <a:defRPr sz="1824"/>
            </a:lvl2pPr>
            <a:lvl3pPr>
              <a:defRPr sz="1621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2" y="3170570"/>
            <a:ext cx="3445791" cy="2933805"/>
          </a:xfrm>
        </p:spPr>
        <p:txBody>
          <a:bodyPr/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2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082" y="1878657"/>
            <a:ext cx="5159883" cy="1595587"/>
          </a:xfrm>
        </p:spPr>
        <p:txBody>
          <a:bodyPr anchor="b">
            <a:normAutofit/>
          </a:bodyPr>
          <a:lstStyle>
            <a:lvl1pPr algn="l">
              <a:defRPr sz="364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940" y="1158082"/>
            <a:ext cx="3242489" cy="46323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3" y="3705860"/>
            <a:ext cx="5151852" cy="1389698"/>
          </a:xfrm>
        </p:spPr>
        <p:txBody>
          <a:bodyPr>
            <a:normAutofit/>
          </a:bodyPr>
          <a:lstStyle>
            <a:lvl1pPr marL="0" indent="0">
              <a:buNone/>
              <a:defRPr sz="1418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png"/><Relationship Id="rId30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704911"/>
            <a:ext cx="4090103" cy="4243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930511"/>
            <a:ext cx="1542433" cy="2396664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722230" y="1698519"/>
            <a:ext cx="2856478" cy="285660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8104614" y="1"/>
            <a:ext cx="1624473" cy="11564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719054" y="6176434"/>
            <a:ext cx="1006803" cy="77205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575081" y="0"/>
            <a:ext cx="694819" cy="11580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609" y="458692"/>
            <a:ext cx="9528405" cy="14190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822" y="2080006"/>
            <a:ext cx="9064198" cy="425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289176" y="1814336"/>
            <a:ext cx="1003669" cy="30880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1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069213" y="3267861"/>
            <a:ext cx="3910723" cy="308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1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488688" y="299632"/>
            <a:ext cx="849222" cy="77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37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9474962" y="-4841"/>
            <a:ext cx="2895056" cy="1334884"/>
          </a:xfrm>
          <a:custGeom>
            <a:avLst/>
            <a:gdLst/>
            <a:ahLst/>
            <a:cxnLst>
              <a:cxn ang="0">
                <a:pos x="1147" y="879"/>
              </a:cxn>
              <a:cxn ang="0">
                <a:pos x="1193" y="909"/>
              </a:cxn>
              <a:cxn ang="0">
                <a:pos x="1240" y="936"/>
              </a:cxn>
              <a:cxn ang="0">
                <a:pos x="1288" y="965"/>
              </a:cxn>
              <a:cxn ang="0">
                <a:pos x="1335" y="991"/>
              </a:cxn>
              <a:cxn ang="0">
                <a:pos x="1383" y="1016"/>
              </a:cxn>
              <a:cxn ang="0">
                <a:pos x="1429" y="1042"/>
              </a:cxn>
              <a:cxn ang="0">
                <a:pos x="1477" y="1066"/>
              </a:cxn>
              <a:cxn ang="0">
                <a:pos x="1524" y="1089"/>
              </a:cxn>
              <a:cxn ang="0">
                <a:pos x="1571" y="1111"/>
              </a:cxn>
              <a:cxn ang="0">
                <a:pos x="1616" y="1132"/>
              </a:cxn>
              <a:cxn ang="0">
                <a:pos x="1705" y="1171"/>
              </a:cxn>
              <a:cxn ang="0">
                <a:pos x="1748" y="1191"/>
              </a:cxn>
              <a:cxn ang="0">
                <a:pos x="1790" y="1207"/>
              </a:cxn>
              <a:cxn ang="0">
                <a:pos x="1870" y="1241"/>
              </a:cxn>
              <a:cxn ang="0">
                <a:pos x="1945" y="1269"/>
              </a:cxn>
              <a:cxn ang="0">
                <a:pos x="2013" y="1295"/>
              </a:cxn>
              <a:cxn ang="0">
                <a:pos x="2073" y="1316"/>
              </a:cxn>
              <a:cxn ang="0">
                <a:pos x="2124" y="1334"/>
              </a:cxn>
              <a:cxn ang="0">
                <a:pos x="2196" y="1358"/>
              </a:cxn>
              <a:cxn ang="0">
                <a:pos x="2222" y="1366"/>
              </a:cxn>
              <a:cxn ang="0">
                <a:pos x="2222" y="682"/>
              </a:cxn>
              <a:cxn ang="0">
                <a:pos x="2222" y="0"/>
              </a:cxn>
              <a:cxn ang="0">
                <a:pos x="1110" y="0"/>
              </a:cxn>
              <a:cxn ang="0">
                <a:pos x="0" y="0"/>
              </a:cxn>
              <a:cxn ang="0">
                <a:pos x="112" y="95"/>
              </a:cxn>
              <a:cxn ang="0">
                <a:pos x="169" y="143"/>
              </a:cxn>
              <a:cxn ang="0">
                <a:pos x="235" y="197"/>
              </a:cxn>
              <a:cxn ang="0">
                <a:pos x="391" y="325"/>
              </a:cxn>
              <a:cxn ang="0">
                <a:pos x="479" y="394"/>
              </a:cxn>
              <a:cxn ang="0">
                <a:pos x="570" y="467"/>
              </a:cxn>
              <a:cxn ang="0">
                <a:pos x="667" y="540"/>
              </a:cxn>
              <a:cxn ang="0">
                <a:pos x="715" y="577"/>
              </a:cxn>
              <a:cxn ang="0">
                <a:pos x="763" y="613"/>
              </a:cxn>
              <a:cxn ang="0">
                <a:pos x="861" y="685"/>
              </a:cxn>
              <a:cxn ang="0">
                <a:pos x="959" y="754"/>
              </a:cxn>
              <a:cxn ang="0">
                <a:pos x="1007" y="787"/>
              </a:cxn>
              <a:cxn ang="0">
                <a:pos x="1053" y="819"/>
              </a:cxn>
              <a:cxn ang="0">
                <a:pos x="1100" y="851"/>
              </a:cxn>
              <a:cxn ang="0">
                <a:pos x="1147" y="879"/>
              </a:cxn>
            </a:cxnLst>
            <a:rect l="0" t="0" r="r" b="b"/>
            <a:pathLst>
              <a:path w="2222" h="1366">
                <a:moveTo>
                  <a:pt x="1147" y="879"/>
                </a:moveTo>
                <a:lnTo>
                  <a:pt x="1193" y="909"/>
                </a:lnTo>
                <a:lnTo>
                  <a:pt x="1240" y="936"/>
                </a:lnTo>
                <a:lnTo>
                  <a:pt x="1288" y="965"/>
                </a:lnTo>
                <a:lnTo>
                  <a:pt x="1335" y="991"/>
                </a:lnTo>
                <a:lnTo>
                  <a:pt x="1383" y="1016"/>
                </a:lnTo>
                <a:lnTo>
                  <a:pt x="1429" y="1042"/>
                </a:lnTo>
                <a:lnTo>
                  <a:pt x="1477" y="1066"/>
                </a:lnTo>
                <a:lnTo>
                  <a:pt x="1524" y="1089"/>
                </a:lnTo>
                <a:lnTo>
                  <a:pt x="1571" y="1111"/>
                </a:lnTo>
                <a:lnTo>
                  <a:pt x="1616" y="1132"/>
                </a:lnTo>
                <a:lnTo>
                  <a:pt x="1705" y="1171"/>
                </a:lnTo>
                <a:lnTo>
                  <a:pt x="1748" y="1191"/>
                </a:lnTo>
                <a:lnTo>
                  <a:pt x="1790" y="1207"/>
                </a:lnTo>
                <a:lnTo>
                  <a:pt x="1870" y="1241"/>
                </a:lnTo>
                <a:lnTo>
                  <a:pt x="1945" y="1269"/>
                </a:lnTo>
                <a:lnTo>
                  <a:pt x="2013" y="1295"/>
                </a:lnTo>
                <a:lnTo>
                  <a:pt x="2073" y="1316"/>
                </a:lnTo>
                <a:lnTo>
                  <a:pt x="2124" y="1334"/>
                </a:lnTo>
                <a:lnTo>
                  <a:pt x="2196" y="1358"/>
                </a:lnTo>
                <a:lnTo>
                  <a:pt x="2222" y="1366"/>
                </a:lnTo>
                <a:lnTo>
                  <a:pt x="2222" y="682"/>
                </a:lnTo>
                <a:lnTo>
                  <a:pt x="2222" y="0"/>
                </a:lnTo>
                <a:lnTo>
                  <a:pt x="1110" y="0"/>
                </a:lnTo>
                <a:lnTo>
                  <a:pt x="0" y="0"/>
                </a:lnTo>
                <a:lnTo>
                  <a:pt x="112" y="95"/>
                </a:lnTo>
                <a:lnTo>
                  <a:pt x="169" y="143"/>
                </a:lnTo>
                <a:lnTo>
                  <a:pt x="235" y="197"/>
                </a:lnTo>
                <a:lnTo>
                  <a:pt x="391" y="325"/>
                </a:lnTo>
                <a:lnTo>
                  <a:pt x="479" y="394"/>
                </a:lnTo>
                <a:lnTo>
                  <a:pt x="570" y="467"/>
                </a:lnTo>
                <a:lnTo>
                  <a:pt x="667" y="540"/>
                </a:lnTo>
                <a:lnTo>
                  <a:pt x="715" y="577"/>
                </a:lnTo>
                <a:lnTo>
                  <a:pt x="763" y="613"/>
                </a:lnTo>
                <a:lnTo>
                  <a:pt x="861" y="685"/>
                </a:lnTo>
                <a:lnTo>
                  <a:pt x="959" y="754"/>
                </a:lnTo>
                <a:lnTo>
                  <a:pt x="1007" y="787"/>
                </a:lnTo>
                <a:lnTo>
                  <a:pt x="1053" y="819"/>
                </a:lnTo>
                <a:lnTo>
                  <a:pt x="1100" y="851"/>
                </a:lnTo>
                <a:lnTo>
                  <a:pt x="1147" y="87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2566" tIns="46282" rIns="92566" bIns="4628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15" name="Freeform 7"/>
          <p:cNvSpPr>
            <a:spLocks/>
          </p:cNvSpPr>
          <p:nvPr userDrawn="1"/>
        </p:nvSpPr>
        <p:spPr bwMode="auto">
          <a:xfrm>
            <a:off x="2" y="6224706"/>
            <a:ext cx="12352338" cy="723782"/>
          </a:xfrm>
          <a:custGeom>
            <a:avLst/>
            <a:gdLst/>
            <a:ahLst/>
            <a:cxnLst>
              <a:cxn ang="0">
                <a:pos x="2" y="661"/>
              </a:cxn>
              <a:cxn ang="0">
                <a:pos x="12" y="627"/>
              </a:cxn>
              <a:cxn ang="0">
                <a:pos x="35" y="592"/>
              </a:cxn>
              <a:cxn ang="0">
                <a:pos x="66" y="558"/>
              </a:cxn>
              <a:cxn ang="0">
                <a:pos x="108" y="526"/>
              </a:cxn>
              <a:cxn ang="0">
                <a:pos x="161" y="493"/>
              </a:cxn>
              <a:cxn ang="0">
                <a:pos x="223" y="460"/>
              </a:cxn>
              <a:cxn ang="0">
                <a:pos x="295" y="429"/>
              </a:cxn>
              <a:cxn ang="0">
                <a:pos x="375" y="400"/>
              </a:cxn>
              <a:cxn ang="0">
                <a:pos x="513" y="354"/>
              </a:cxn>
              <a:cxn ang="0">
                <a:pos x="615" y="326"/>
              </a:cxn>
              <a:cxn ang="0">
                <a:pos x="727" y="298"/>
              </a:cxn>
              <a:cxn ang="0">
                <a:pos x="845" y="272"/>
              </a:cxn>
              <a:cxn ang="0">
                <a:pos x="1039" y="235"/>
              </a:cxn>
              <a:cxn ang="0">
                <a:pos x="1178" y="210"/>
              </a:cxn>
              <a:cxn ang="0">
                <a:pos x="1324" y="188"/>
              </a:cxn>
              <a:cxn ang="0">
                <a:pos x="1477" y="166"/>
              </a:cxn>
              <a:cxn ang="0">
                <a:pos x="1719" y="135"/>
              </a:cxn>
              <a:cxn ang="0">
                <a:pos x="1975" y="107"/>
              </a:cxn>
              <a:cxn ang="0">
                <a:pos x="2154" y="90"/>
              </a:cxn>
              <a:cxn ang="0">
                <a:pos x="2432" y="67"/>
              </a:cxn>
              <a:cxn ang="0">
                <a:pos x="2822" y="42"/>
              </a:cxn>
              <a:cxn ang="0">
                <a:pos x="3025" y="31"/>
              </a:cxn>
              <a:cxn ang="0">
                <a:pos x="3338" y="17"/>
              </a:cxn>
              <a:cxn ang="0">
                <a:pos x="3553" y="11"/>
              </a:cxn>
              <a:cxn ang="0">
                <a:pos x="3881" y="4"/>
              </a:cxn>
              <a:cxn ang="0">
                <a:pos x="4218" y="0"/>
              </a:cxn>
              <a:cxn ang="0">
                <a:pos x="4559" y="1"/>
              </a:cxn>
              <a:cxn ang="0">
                <a:pos x="5003" y="8"/>
              </a:cxn>
              <a:cxn ang="0">
                <a:pos x="5219" y="14"/>
              </a:cxn>
              <a:cxn ang="0">
                <a:pos x="5639" y="31"/>
              </a:cxn>
              <a:cxn ang="0">
                <a:pos x="5842" y="42"/>
              </a:cxn>
              <a:cxn ang="0">
                <a:pos x="6232" y="67"/>
              </a:cxn>
              <a:cxn ang="0">
                <a:pos x="6512" y="90"/>
              </a:cxn>
              <a:cxn ang="0">
                <a:pos x="6776" y="116"/>
              </a:cxn>
              <a:cxn ang="0">
                <a:pos x="7027" y="144"/>
              </a:cxn>
              <a:cxn ang="0">
                <a:pos x="7265" y="177"/>
              </a:cxn>
              <a:cxn ang="0">
                <a:pos x="7414" y="199"/>
              </a:cxn>
              <a:cxn ang="0">
                <a:pos x="7557" y="222"/>
              </a:cxn>
              <a:cxn ang="0">
                <a:pos x="7755" y="260"/>
              </a:cxn>
              <a:cxn ang="0">
                <a:pos x="7879" y="286"/>
              </a:cxn>
              <a:cxn ang="0">
                <a:pos x="7995" y="312"/>
              </a:cxn>
              <a:cxn ang="0">
                <a:pos x="8101" y="340"/>
              </a:cxn>
              <a:cxn ang="0">
                <a:pos x="8199" y="370"/>
              </a:cxn>
              <a:cxn ang="0">
                <a:pos x="8289" y="400"/>
              </a:cxn>
              <a:cxn ang="0">
                <a:pos x="8371" y="429"/>
              </a:cxn>
              <a:cxn ang="0">
                <a:pos x="8441" y="460"/>
              </a:cxn>
              <a:cxn ang="0">
                <a:pos x="8503" y="493"/>
              </a:cxn>
              <a:cxn ang="0">
                <a:pos x="8556" y="526"/>
              </a:cxn>
              <a:cxn ang="0">
                <a:pos x="8598" y="558"/>
              </a:cxn>
              <a:cxn ang="0">
                <a:pos x="8631" y="592"/>
              </a:cxn>
              <a:cxn ang="0">
                <a:pos x="8652" y="627"/>
              </a:cxn>
              <a:cxn ang="0">
                <a:pos x="8662" y="661"/>
              </a:cxn>
              <a:cxn ang="0">
                <a:pos x="7581" y="678"/>
              </a:cxn>
              <a:cxn ang="0">
                <a:pos x="5415" y="678"/>
              </a:cxn>
              <a:cxn ang="0">
                <a:pos x="3249" y="678"/>
              </a:cxn>
              <a:cxn ang="0">
                <a:pos x="1083" y="678"/>
              </a:cxn>
            </a:cxnLst>
            <a:rect l="0" t="0" r="r" b="b"/>
            <a:pathLst>
              <a:path w="8664" h="678">
                <a:moveTo>
                  <a:pt x="0" y="678"/>
                </a:moveTo>
                <a:lnTo>
                  <a:pt x="2" y="661"/>
                </a:lnTo>
                <a:lnTo>
                  <a:pt x="6" y="644"/>
                </a:lnTo>
                <a:lnTo>
                  <a:pt x="12" y="627"/>
                </a:lnTo>
                <a:lnTo>
                  <a:pt x="23" y="610"/>
                </a:lnTo>
                <a:lnTo>
                  <a:pt x="35" y="592"/>
                </a:lnTo>
                <a:lnTo>
                  <a:pt x="50" y="575"/>
                </a:lnTo>
                <a:lnTo>
                  <a:pt x="66" y="558"/>
                </a:lnTo>
                <a:lnTo>
                  <a:pt x="86" y="541"/>
                </a:lnTo>
                <a:lnTo>
                  <a:pt x="108" y="526"/>
                </a:lnTo>
                <a:lnTo>
                  <a:pt x="134" y="508"/>
                </a:lnTo>
                <a:lnTo>
                  <a:pt x="161" y="493"/>
                </a:lnTo>
                <a:lnTo>
                  <a:pt x="191" y="477"/>
                </a:lnTo>
                <a:lnTo>
                  <a:pt x="223" y="460"/>
                </a:lnTo>
                <a:lnTo>
                  <a:pt x="257" y="445"/>
                </a:lnTo>
                <a:lnTo>
                  <a:pt x="295" y="429"/>
                </a:lnTo>
                <a:lnTo>
                  <a:pt x="334" y="414"/>
                </a:lnTo>
                <a:lnTo>
                  <a:pt x="375" y="400"/>
                </a:lnTo>
                <a:lnTo>
                  <a:pt x="418" y="384"/>
                </a:lnTo>
                <a:lnTo>
                  <a:pt x="513" y="354"/>
                </a:lnTo>
                <a:lnTo>
                  <a:pt x="563" y="340"/>
                </a:lnTo>
                <a:lnTo>
                  <a:pt x="615" y="326"/>
                </a:lnTo>
                <a:lnTo>
                  <a:pt x="671" y="312"/>
                </a:lnTo>
                <a:lnTo>
                  <a:pt x="727" y="298"/>
                </a:lnTo>
                <a:lnTo>
                  <a:pt x="785" y="286"/>
                </a:lnTo>
                <a:lnTo>
                  <a:pt x="845" y="272"/>
                </a:lnTo>
                <a:lnTo>
                  <a:pt x="973" y="247"/>
                </a:lnTo>
                <a:lnTo>
                  <a:pt x="1039" y="235"/>
                </a:lnTo>
                <a:lnTo>
                  <a:pt x="1109" y="222"/>
                </a:lnTo>
                <a:lnTo>
                  <a:pt x="1178" y="210"/>
                </a:lnTo>
                <a:lnTo>
                  <a:pt x="1250" y="199"/>
                </a:lnTo>
                <a:lnTo>
                  <a:pt x="1324" y="188"/>
                </a:lnTo>
                <a:lnTo>
                  <a:pt x="1399" y="177"/>
                </a:lnTo>
                <a:lnTo>
                  <a:pt x="1477" y="166"/>
                </a:lnTo>
                <a:lnTo>
                  <a:pt x="1555" y="155"/>
                </a:lnTo>
                <a:lnTo>
                  <a:pt x="1719" y="135"/>
                </a:lnTo>
                <a:lnTo>
                  <a:pt x="1888" y="116"/>
                </a:lnTo>
                <a:lnTo>
                  <a:pt x="1975" y="107"/>
                </a:lnTo>
                <a:lnTo>
                  <a:pt x="2064" y="98"/>
                </a:lnTo>
                <a:lnTo>
                  <a:pt x="2154" y="90"/>
                </a:lnTo>
                <a:lnTo>
                  <a:pt x="2244" y="82"/>
                </a:lnTo>
                <a:lnTo>
                  <a:pt x="2432" y="67"/>
                </a:lnTo>
                <a:lnTo>
                  <a:pt x="2625" y="54"/>
                </a:lnTo>
                <a:lnTo>
                  <a:pt x="2822" y="42"/>
                </a:lnTo>
                <a:lnTo>
                  <a:pt x="2923" y="36"/>
                </a:lnTo>
                <a:lnTo>
                  <a:pt x="3025" y="31"/>
                </a:lnTo>
                <a:lnTo>
                  <a:pt x="3232" y="22"/>
                </a:lnTo>
                <a:lnTo>
                  <a:pt x="3338" y="17"/>
                </a:lnTo>
                <a:lnTo>
                  <a:pt x="3445" y="14"/>
                </a:lnTo>
                <a:lnTo>
                  <a:pt x="3553" y="11"/>
                </a:lnTo>
                <a:lnTo>
                  <a:pt x="3661" y="8"/>
                </a:lnTo>
                <a:lnTo>
                  <a:pt x="3881" y="4"/>
                </a:lnTo>
                <a:lnTo>
                  <a:pt x="4105" y="1"/>
                </a:lnTo>
                <a:lnTo>
                  <a:pt x="4218" y="0"/>
                </a:lnTo>
                <a:lnTo>
                  <a:pt x="4332" y="0"/>
                </a:lnTo>
                <a:lnTo>
                  <a:pt x="4559" y="1"/>
                </a:lnTo>
                <a:lnTo>
                  <a:pt x="4783" y="4"/>
                </a:lnTo>
                <a:lnTo>
                  <a:pt x="5003" y="8"/>
                </a:lnTo>
                <a:lnTo>
                  <a:pt x="5113" y="11"/>
                </a:lnTo>
                <a:lnTo>
                  <a:pt x="5219" y="14"/>
                </a:lnTo>
                <a:lnTo>
                  <a:pt x="5432" y="22"/>
                </a:lnTo>
                <a:lnTo>
                  <a:pt x="5639" y="31"/>
                </a:lnTo>
                <a:lnTo>
                  <a:pt x="5741" y="36"/>
                </a:lnTo>
                <a:lnTo>
                  <a:pt x="5842" y="42"/>
                </a:lnTo>
                <a:lnTo>
                  <a:pt x="6039" y="54"/>
                </a:lnTo>
                <a:lnTo>
                  <a:pt x="6232" y="67"/>
                </a:lnTo>
                <a:lnTo>
                  <a:pt x="6420" y="82"/>
                </a:lnTo>
                <a:lnTo>
                  <a:pt x="6512" y="90"/>
                </a:lnTo>
                <a:lnTo>
                  <a:pt x="6600" y="98"/>
                </a:lnTo>
                <a:lnTo>
                  <a:pt x="6776" y="116"/>
                </a:lnTo>
                <a:lnTo>
                  <a:pt x="6946" y="135"/>
                </a:lnTo>
                <a:lnTo>
                  <a:pt x="7027" y="144"/>
                </a:lnTo>
                <a:lnTo>
                  <a:pt x="7109" y="155"/>
                </a:lnTo>
                <a:lnTo>
                  <a:pt x="7265" y="177"/>
                </a:lnTo>
                <a:lnTo>
                  <a:pt x="7340" y="188"/>
                </a:lnTo>
                <a:lnTo>
                  <a:pt x="7414" y="199"/>
                </a:lnTo>
                <a:lnTo>
                  <a:pt x="7486" y="210"/>
                </a:lnTo>
                <a:lnTo>
                  <a:pt x="7557" y="222"/>
                </a:lnTo>
                <a:lnTo>
                  <a:pt x="7691" y="247"/>
                </a:lnTo>
                <a:lnTo>
                  <a:pt x="7755" y="260"/>
                </a:lnTo>
                <a:lnTo>
                  <a:pt x="7819" y="272"/>
                </a:lnTo>
                <a:lnTo>
                  <a:pt x="7879" y="286"/>
                </a:lnTo>
                <a:lnTo>
                  <a:pt x="7937" y="298"/>
                </a:lnTo>
                <a:lnTo>
                  <a:pt x="7995" y="312"/>
                </a:lnTo>
                <a:lnTo>
                  <a:pt x="8049" y="326"/>
                </a:lnTo>
                <a:lnTo>
                  <a:pt x="8101" y="340"/>
                </a:lnTo>
                <a:lnTo>
                  <a:pt x="8151" y="354"/>
                </a:lnTo>
                <a:lnTo>
                  <a:pt x="8199" y="370"/>
                </a:lnTo>
                <a:lnTo>
                  <a:pt x="8246" y="384"/>
                </a:lnTo>
                <a:lnTo>
                  <a:pt x="8289" y="400"/>
                </a:lnTo>
                <a:lnTo>
                  <a:pt x="8332" y="414"/>
                </a:lnTo>
                <a:lnTo>
                  <a:pt x="8371" y="429"/>
                </a:lnTo>
                <a:lnTo>
                  <a:pt x="8407" y="445"/>
                </a:lnTo>
                <a:lnTo>
                  <a:pt x="8441" y="460"/>
                </a:lnTo>
                <a:lnTo>
                  <a:pt x="8474" y="477"/>
                </a:lnTo>
                <a:lnTo>
                  <a:pt x="8503" y="493"/>
                </a:lnTo>
                <a:lnTo>
                  <a:pt x="8532" y="508"/>
                </a:lnTo>
                <a:lnTo>
                  <a:pt x="8556" y="526"/>
                </a:lnTo>
                <a:lnTo>
                  <a:pt x="8578" y="541"/>
                </a:lnTo>
                <a:lnTo>
                  <a:pt x="8598" y="558"/>
                </a:lnTo>
                <a:lnTo>
                  <a:pt x="8616" y="575"/>
                </a:lnTo>
                <a:lnTo>
                  <a:pt x="8631" y="592"/>
                </a:lnTo>
                <a:lnTo>
                  <a:pt x="8643" y="610"/>
                </a:lnTo>
                <a:lnTo>
                  <a:pt x="8652" y="627"/>
                </a:lnTo>
                <a:lnTo>
                  <a:pt x="8658" y="644"/>
                </a:lnTo>
                <a:lnTo>
                  <a:pt x="8662" y="661"/>
                </a:lnTo>
                <a:lnTo>
                  <a:pt x="8664" y="678"/>
                </a:lnTo>
                <a:lnTo>
                  <a:pt x="7581" y="678"/>
                </a:lnTo>
                <a:lnTo>
                  <a:pt x="6498" y="678"/>
                </a:lnTo>
                <a:lnTo>
                  <a:pt x="5415" y="678"/>
                </a:lnTo>
                <a:lnTo>
                  <a:pt x="4332" y="678"/>
                </a:lnTo>
                <a:lnTo>
                  <a:pt x="3249" y="678"/>
                </a:lnTo>
                <a:lnTo>
                  <a:pt x="2166" y="678"/>
                </a:lnTo>
                <a:lnTo>
                  <a:pt x="1083" y="678"/>
                </a:lnTo>
                <a:lnTo>
                  <a:pt x="0" y="67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2566" tIns="46282" rIns="92566" bIns="4628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617" y="6293645"/>
            <a:ext cx="2157765" cy="64502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938" y="6293644"/>
            <a:ext cx="2876083" cy="63308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06" y="26843"/>
            <a:ext cx="1523132" cy="87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91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657" r:id="rId19"/>
    <p:sldLayoutId id="2147483656" r:id="rId20"/>
    <p:sldLayoutId id="2147483655" r:id="rId21"/>
    <p:sldLayoutId id="2147483654" r:id="rId22"/>
    <p:sldLayoutId id="2147483653" r:id="rId23"/>
  </p:sldLayoutIdLst>
  <p:txStyles>
    <p:titleStyle>
      <a:lvl1pPr algn="l" defTabSz="463235" rtl="0" eaLnBrk="1" latinLnBrk="0" hangingPunct="1">
        <a:spcBef>
          <a:spcPct val="0"/>
        </a:spcBef>
        <a:buNone/>
        <a:defRPr sz="4255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7426" indent="-347426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26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52757" indent="-289522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24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58088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21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21323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84558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39079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011028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74263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937498" indent="-231618" algn="l" defTabSz="463235" rtl="0" eaLnBrk="1" latinLnBrk="0" hangingPunct="1">
        <a:spcBef>
          <a:spcPts val="101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18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linnoyx" TargetMode="External"/><Relationship Id="rId2" Type="http://schemas.openxmlformats.org/officeDocument/2006/relationships/hyperlink" Target="http://www.umsolution.ru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3369" y="4517470"/>
            <a:ext cx="7772399" cy="86177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Мобильная лояльность: </a:t>
            </a:r>
            <a:r>
              <a:rPr lang="ru-RU" sz="2800" dirty="0"/>
              <a:t>Самые лучшие кейсы по мобильному вовлечению и вторичным продажам пользователям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75769" y="5821557"/>
            <a:ext cx="6653213" cy="30777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400" i="0" dirty="0" err="1"/>
              <a:t>Шивалин</a:t>
            </a:r>
            <a:r>
              <a:rPr lang="ru-RU" sz="1400" i="0" dirty="0"/>
              <a:t>, </a:t>
            </a:r>
            <a:r>
              <a:rPr lang="en-US" sz="1400" i="0" dirty="0" err="1"/>
              <a:t>UMSolution</a:t>
            </a:r>
            <a:r>
              <a:rPr lang="en-US" sz="1400" i="0" dirty="0"/>
              <a:t> 2015</a:t>
            </a:r>
          </a:p>
        </p:txBody>
      </p:sp>
      <p:pic>
        <p:nvPicPr>
          <p:cNvPr id="11286" name="Picture 22" descr="D:\Users\user\Desktop\бизнес\pokupki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260" y="1035844"/>
            <a:ext cx="5033366" cy="32618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/>
              <a:t>Результаты после внедрения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4262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• </a:t>
            </a:r>
            <a:r>
              <a:rPr lang="ru-RU" b="1" dirty="0" smtClean="0"/>
              <a:t>Управление </a:t>
            </a:r>
            <a:r>
              <a:rPr lang="ru-RU" b="1" dirty="0"/>
              <a:t>траффиком (стимулирование визитов/покупок в конкретные дни, в привязке к конкретным событиям, </a:t>
            </a:r>
            <a:r>
              <a:rPr lang="ru-RU" b="1" dirty="0" smtClean="0"/>
              <a:t>стимулирование </a:t>
            </a:r>
            <a:r>
              <a:rPr lang="ru-RU" b="1" dirty="0"/>
              <a:t>повторных покупок, стимулирование частоты покупок (в определенном объеме или с определенной периодичностью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• </a:t>
            </a:r>
            <a:r>
              <a:rPr lang="ru-RU" b="1" dirty="0" smtClean="0"/>
              <a:t>Управление </a:t>
            </a:r>
            <a:r>
              <a:rPr lang="ru-RU" b="1" dirty="0"/>
              <a:t>предпочтениями (стимулирование покупки конкретных услуг/продуктов, покупка «здесь и сейчас»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• Повышение доходов с помощью увеличения уровня мобильных продаж;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• Максимизация жизненной ценности клиента;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• Организация системы управления взаимоотношения с клиентами;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• Уменьшение ценовой чувствительности;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• Создание барьеров выхода и снижение желания потребителей рассматривать предложения конкурентов;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• Поощрение постоянных клиентов;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• Увеличение доли «вторичных» клиентов в общем клиентском потоке;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7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/>
              <a:t>Результаты после внедрения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• Повышение эффективности маркетинговых акций</a:t>
            </a:r>
          </a:p>
          <a:p>
            <a:r>
              <a:rPr lang="ru-RU" b="1" dirty="0"/>
              <a:t>• Экономия ресурсов при закупках до 25%</a:t>
            </a:r>
          </a:p>
          <a:p>
            <a:r>
              <a:rPr lang="ru-RU" b="1" dirty="0"/>
              <a:t>• Увеличение доли лояльных клиентов (членов бонусной программы) в общем потоке денежных средств </a:t>
            </a:r>
          </a:p>
          <a:p>
            <a:r>
              <a:rPr lang="ru-RU" b="1" dirty="0"/>
              <a:t>• Увеличение конверсии до 25%</a:t>
            </a:r>
          </a:p>
          <a:p>
            <a:r>
              <a:rPr lang="ru-RU" b="1" dirty="0"/>
              <a:t>• Увеличение числа лояльных покупателей до 30%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1400" dirty="0" smtClean="0"/>
              <a:t>6 </a:t>
            </a:r>
            <a:r>
              <a:rPr lang="ru-RU" sz="1400" dirty="0"/>
              <a:t>NDA </a:t>
            </a:r>
            <a:r>
              <a:rPr lang="ru-RU" sz="1400" dirty="0" smtClean="0"/>
              <a:t>договоров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612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/>
              <a:t>Про меня</a:t>
            </a:r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137569" y="1035844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err="1"/>
              <a:t>Шивалин</a:t>
            </a:r>
            <a:r>
              <a:rPr lang="ru-RU" sz="3200" dirty="0"/>
              <a:t> Сергей </a:t>
            </a:r>
            <a:br>
              <a:rPr lang="ru-RU" sz="3200" dirty="0"/>
            </a:br>
            <a:endParaRPr lang="ru-RU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hlinkClick r:id="rId2"/>
              </a:rPr>
              <a:t>www.umsolution.ru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>
                <a:hlinkClick r:id="rId3"/>
              </a:rPr>
              <a:t>https://www.facebook.com/dlinnoyx</a:t>
            </a:r>
            <a:endParaRPr lang="ru-RU" sz="3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/>
              <a:t>Dlinnoyx@gmail.com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159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/>
              <a:t>Суть мобильного вовлечения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578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i="0" dirty="0"/>
              <a:t>• 6,8млрд. людей на планете в настоящее время имеют более 4млрд. собственных мобильных телефонов. (Но только 3,5 млн используют зубную щетку!) </a:t>
            </a:r>
            <a:r>
              <a:rPr lang="en-US" b="1" i="0" dirty="0" smtClean="0"/>
              <a:t/>
            </a:r>
            <a:br>
              <a:rPr lang="en-US" b="1" i="0" dirty="0" smtClean="0"/>
            </a:br>
            <a:r>
              <a:rPr lang="ru-RU" sz="1600" b="1" i="0" dirty="0" smtClean="0"/>
              <a:t>Источник</a:t>
            </a:r>
            <a:r>
              <a:rPr lang="ru-RU" sz="1600" b="1" i="0" dirty="0"/>
              <a:t>: 60SecondMarketer.com </a:t>
            </a:r>
            <a:endParaRPr lang="en-US" sz="1600" b="1" i="0" dirty="0" smtClean="0"/>
          </a:p>
          <a:p>
            <a:endParaRPr lang="ru-RU" b="1" i="0" dirty="0"/>
          </a:p>
          <a:p>
            <a:r>
              <a:rPr lang="ru-RU" b="1" i="0" dirty="0"/>
              <a:t>• 91% взрослых людей держат свой смартфон на расстоянии вытянутой руки круглосуточно. </a:t>
            </a:r>
            <a:r>
              <a:rPr lang="en-US" b="1" i="0" dirty="0" smtClean="0"/>
              <a:t/>
            </a:r>
            <a:br>
              <a:rPr lang="en-US" b="1" i="0" dirty="0" smtClean="0"/>
            </a:br>
            <a:endParaRPr lang="ru-RU" b="1" i="0" dirty="0"/>
          </a:p>
          <a:p>
            <a:r>
              <a:rPr lang="ru-RU" b="1" i="0" dirty="0"/>
              <a:t>• 95 % владельцев смартфонов используют их для получения локальной информации - поиск необходимых продуктов, магазинов, ресторанов, банкоматов, различных услуг по месту дислокации. </a:t>
            </a:r>
            <a:r>
              <a:rPr lang="en-US" b="1" i="0" dirty="0" smtClean="0"/>
              <a:t/>
            </a:r>
            <a:br>
              <a:rPr lang="en-US" b="1" i="0" dirty="0" smtClean="0"/>
            </a:br>
            <a:endParaRPr lang="ru-RU" b="1" i="0" dirty="0"/>
          </a:p>
          <a:p>
            <a:r>
              <a:rPr lang="ru-RU" b="1" i="0" dirty="0"/>
              <a:t>• После этого, находя их, 61 % обычно делают звонок. И более 59% наносят визит и покупают продукт/услугу. </a:t>
            </a:r>
            <a:r>
              <a:rPr lang="en-US" b="1" i="0" dirty="0" smtClean="0"/>
              <a:t/>
            </a:r>
            <a:br>
              <a:rPr lang="en-US" b="1" i="0" dirty="0" smtClean="0"/>
            </a:br>
            <a:r>
              <a:rPr lang="ru-RU" sz="1400" b="1" i="0" dirty="0" smtClean="0"/>
              <a:t>Источник</a:t>
            </a:r>
            <a:r>
              <a:rPr lang="ru-RU" sz="1400" b="1" i="0" dirty="0"/>
              <a:t>: compuware.com </a:t>
            </a:r>
            <a:endParaRPr lang="en-US" sz="1400" i="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75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/>
              <a:t>Суть мобильного вовлечения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i="0" dirty="0" smtClean="0"/>
              <a:t>Чем </a:t>
            </a:r>
            <a:r>
              <a:rPr lang="ru-RU" b="1" i="0" dirty="0"/>
              <a:t>проще сервис, тем больше у него поклонников</a:t>
            </a:r>
          </a:p>
          <a:p>
            <a:endParaRPr lang="ru-RU" b="1" i="0" dirty="0"/>
          </a:p>
          <a:p>
            <a:r>
              <a:rPr lang="ru-RU" b="1" i="0" dirty="0"/>
              <a:t>Покупки "здесь и </a:t>
            </a:r>
            <a:r>
              <a:rPr lang="ru-RU" b="1" i="0" dirty="0" smtClean="0"/>
              <a:t>сейчас“</a:t>
            </a:r>
            <a:endParaRPr lang="en-US" b="1" i="0" dirty="0" smtClean="0"/>
          </a:p>
          <a:p>
            <a:endParaRPr lang="en-US" i="0" dirty="0"/>
          </a:p>
          <a:p>
            <a:r>
              <a:rPr lang="ru-RU" i="0" dirty="0"/>
              <a:t>ГЕО - РФ, Беларусь, Молдова, </a:t>
            </a:r>
            <a:r>
              <a:rPr lang="ru-RU" i="0" dirty="0" smtClean="0"/>
              <a:t>Германия, Нигерия</a:t>
            </a:r>
            <a:endParaRPr lang="en-US" i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1400" dirty="0" smtClean="0"/>
              <a:t>6 </a:t>
            </a:r>
            <a:r>
              <a:rPr lang="ru-RU" sz="1400" dirty="0"/>
              <a:t>NDA </a:t>
            </a:r>
            <a:r>
              <a:rPr lang="ru-RU" sz="1400" dirty="0" smtClean="0"/>
              <a:t>договоров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dirty="0" smtClean="0"/>
              <a:t>Суть мобильного вовлечения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endParaRPr lang="ru-RU" b="1" i="0" dirty="0" smtClean="0"/>
          </a:p>
          <a:p>
            <a:endParaRPr lang="ru-RU" b="1" i="0" dirty="0"/>
          </a:p>
          <a:p>
            <a:endParaRPr lang="ru-RU" b="1" i="0" dirty="0" smtClean="0"/>
          </a:p>
          <a:p>
            <a:endParaRPr lang="ru-RU" b="1" i="0" dirty="0" smtClean="0"/>
          </a:p>
          <a:p>
            <a:endParaRPr lang="ru-RU" b="1" i="0" dirty="0"/>
          </a:p>
          <a:p>
            <a:r>
              <a:rPr lang="ru-RU" b="1" i="0" dirty="0" smtClean="0"/>
              <a:t>На мобильных платформах просто учитывать и реализовывать региональные особенности маркетинга</a:t>
            </a:r>
            <a:endParaRPr lang="en-US" i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5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 </a:t>
            </a:r>
            <a:r>
              <a:rPr lang="ru-RU" sz="2000" dirty="0"/>
              <a:t>мобильные программы лояльности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Маркетинг в социальных медиа с помощью </a:t>
            </a:r>
            <a:r>
              <a:rPr lang="ru-RU" b="1" dirty="0" smtClean="0"/>
              <a:t>МПЛ</a:t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Кейс: Одежда. Приложение. Связь с </a:t>
            </a:r>
            <a:r>
              <a:rPr lang="ru-RU" b="1" dirty="0" err="1"/>
              <a:t>соц</a:t>
            </a:r>
            <a:r>
              <a:rPr lang="ru-RU" b="1" dirty="0"/>
              <a:t> </a:t>
            </a:r>
            <a:r>
              <a:rPr lang="ru-RU" b="1" dirty="0" err="1" smtClean="0"/>
              <a:t>сецсетями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 err="1"/>
              <a:t>Фоточекин</a:t>
            </a:r>
            <a:r>
              <a:rPr lang="ru-RU" b="1" dirty="0"/>
              <a:t> в </a:t>
            </a:r>
            <a:r>
              <a:rPr lang="ru-RU" b="1" dirty="0" err="1" smtClean="0"/>
              <a:t>инстаграм</a:t>
            </a:r>
            <a:r>
              <a:rPr lang="ru-RU" b="1" dirty="0" smtClean="0"/>
              <a:t>. </a:t>
            </a:r>
            <a:r>
              <a:rPr lang="ru-RU" b="1" dirty="0"/>
              <a:t>Далее по </a:t>
            </a:r>
            <a:r>
              <a:rPr lang="ru-RU" b="1" dirty="0" err="1"/>
              <a:t>хештегу</a:t>
            </a:r>
            <a:r>
              <a:rPr lang="ru-RU" b="1" dirty="0"/>
              <a:t> </a:t>
            </a:r>
            <a:r>
              <a:rPr lang="ru-RU" b="1" dirty="0" smtClean="0"/>
              <a:t>подтягивание </a:t>
            </a:r>
            <a:r>
              <a:rPr lang="ru-RU" b="1" dirty="0"/>
              <a:t>материалов на сайт в карточки </a:t>
            </a:r>
            <a:r>
              <a:rPr lang="ru-RU" b="1" dirty="0" smtClean="0"/>
              <a:t>товара.</a:t>
            </a:r>
            <a:br>
              <a:rPr lang="ru-RU" b="1" dirty="0" smtClean="0"/>
            </a:br>
            <a:r>
              <a:rPr lang="ru-RU" b="1" dirty="0" smtClean="0"/>
              <a:t>Результаты:</a:t>
            </a:r>
            <a:endParaRPr lang="ru-RU" b="1" dirty="0"/>
          </a:p>
          <a:p>
            <a:r>
              <a:rPr lang="ru-RU" b="1" dirty="0" smtClean="0"/>
              <a:t>- 10</a:t>
            </a:r>
            <a:r>
              <a:rPr lang="ru-RU" b="1" dirty="0"/>
              <a:t>% скидки</a:t>
            </a:r>
          </a:p>
          <a:p>
            <a:r>
              <a:rPr lang="ru-RU" b="1" dirty="0" smtClean="0"/>
              <a:t>- Увеличение </a:t>
            </a:r>
            <a:r>
              <a:rPr lang="ru-RU" b="1" dirty="0"/>
              <a:t>продаж </a:t>
            </a:r>
          </a:p>
          <a:p>
            <a:r>
              <a:rPr lang="ru-RU" b="1" dirty="0" smtClean="0"/>
              <a:t>- 5000 </a:t>
            </a:r>
            <a:r>
              <a:rPr lang="ru-RU" b="1" dirty="0"/>
              <a:t>новых установок приложения</a:t>
            </a:r>
          </a:p>
          <a:p>
            <a:r>
              <a:rPr lang="ru-RU" b="1" dirty="0" smtClean="0"/>
              <a:t>- 5000 </a:t>
            </a:r>
            <a:r>
              <a:rPr lang="ru-RU" b="1" dirty="0"/>
              <a:t>новых контактов для рассылок</a:t>
            </a:r>
          </a:p>
          <a:p>
            <a:r>
              <a:rPr lang="ru-RU" b="1" dirty="0" smtClean="0"/>
              <a:t>- Около </a:t>
            </a:r>
            <a:r>
              <a:rPr lang="ru-RU" b="1" dirty="0"/>
              <a:t>12000 </a:t>
            </a:r>
            <a:r>
              <a:rPr lang="ru-RU" b="1" dirty="0" smtClean="0"/>
              <a:t>фото в одежде компании </a:t>
            </a:r>
            <a:r>
              <a:rPr lang="ru-RU" b="1" dirty="0"/>
              <a:t>(контент на сайт) </a:t>
            </a:r>
          </a:p>
          <a:p>
            <a:r>
              <a:rPr lang="ru-RU" b="1" dirty="0" smtClean="0"/>
              <a:t>- На 8% рост органического трафика за счет фото через 2 месяца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64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 </a:t>
            </a:r>
            <a:r>
              <a:rPr lang="ru-RU" sz="2000" dirty="0"/>
              <a:t>мобильные программы лояльности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Игровые сервисы на службе маркетинга в </a:t>
            </a:r>
            <a:r>
              <a:rPr lang="ru-RU" b="1" dirty="0" smtClean="0"/>
              <a:t>МПЛ</a:t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Кейс: простые игры =&gt; высокое вовлечение </a:t>
            </a:r>
          </a:p>
          <a:p>
            <a:r>
              <a:rPr lang="ru-RU" b="1" dirty="0"/>
              <a:t>Вы идете по магазину, видите толпу</a:t>
            </a:r>
          </a:p>
          <a:p>
            <a:r>
              <a:rPr lang="ru-RU" b="1" dirty="0"/>
              <a:t>Много людей =&gt; интересно узнать зачем?</a:t>
            </a:r>
          </a:p>
          <a:p>
            <a:r>
              <a:rPr lang="ru-RU" b="1" dirty="0"/>
              <a:t>Крестики-нолики в приложении</a:t>
            </a:r>
          </a:p>
          <a:p>
            <a:r>
              <a:rPr lang="ru-RU" b="1" dirty="0"/>
              <a:t>Поиграй и получи скидку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Результаты:</a:t>
            </a:r>
            <a:br>
              <a:rPr lang="ru-RU" b="1" dirty="0" smtClean="0"/>
            </a:br>
            <a:r>
              <a:rPr lang="ru-RU" b="1" dirty="0" smtClean="0"/>
              <a:t>- на 800% увеличение продаж в день акции по сравнению с предыдущими днями работы точки</a:t>
            </a:r>
            <a:br>
              <a:rPr lang="ru-RU" b="1" dirty="0" smtClean="0"/>
            </a:br>
            <a:r>
              <a:rPr lang="ru-RU" b="1" dirty="0" smtClean="0"/>
              <a:t>- надо заранее готовить продавцов к продажному аду </a:t>
            </a:r>
            <a:br>
              <a:rPr lang="ru-RU" b="1" dirty="0" smtClean="0"/>
            </a:br>
            <a:r>
              <a:rPr lang="ru-RU" b="1" dirty="0" smtClean="0"/>
              <a:t>- нужны четкие скрипты продаж и обучение персонала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5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 </a:t>
            </a:r>
            <a:r>
              <a:rPr lang="ru-RU" sz="2000" dirty="0"/>
              <a:t>мобильные программы лояльности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ru-RU" b="1" dirty="0"/>
              <a:t>Мобильный доступ к продуктам и сервисам через МПЛ</a:t>
            </a:r>
          </a:p>
          <a:p>
            <a:r>
              <a:rPr lang="ru-RU" b="1" dirty="0"/>
              <a:t>Кейс: </a:t>
            </a:r>
            <a:r>
              <a:rPr lang="ru-RU" b="1" dirty="0" err="1"/>
              <a:t>Гемблинг</a:t>
            </a:r>
            <a:r>
              <a:rPr lang="ru-RU" b="1" dirty="0"/>
              <a:t> и ставки на спорт</a:t>
            </a:r>
          </a:p>
          <a:p>
            <a:r>
              <a:rPr lang="ru-RU" b="1" dirty="0"/>
              <a:t>Привязанная карта =&gt; мобильное приложение</a:t>
            </a:r>
          </a:p>
          <a:p>
            <a:r>
              <a:rPr lang="ru-RU" b="1" dirty="0"/>
              <a:t>Быстрый ввод\вывод </a:t>
            </a:r>
            <a:r>
              <a:rPr lang="ru-RU" b="1" dirty="0" smtClean="0"/>
              <a:t>денег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Результаты:</a:t>
            </a:r>
            <a:br>
              <a:rPr lang="ru-RU" b="1" dirty="0" smtClean="0"/>
            </a:br>
            <a:r>
              <a:rPr lang="ru-RU" b="1" dirty="0" smtClean="0"/>
              <a:t>- Более высокая вовлеченность и депозиты в экспериментальном регионе</a:t>
            </a:r>
            <a:br>
              <a:rPr lang="ru-RU" b="1" dirty="0" smtClean="0"/>
            </a:br>
            <a:r>
              <a:rPr lang="ru-RU" b="1" dirty="0" smtClean="0"/>
              <a:t>- Размер среднего депозита не изменился </a:t>
            </a:r>
            <a:br>
              <a:rPr lang="ru-RU" b="1" dirty="0" smtClean="0"/>
            </a:br>
            <a:r>
              <a:rPr lang="ru-RU" b="1" dirty="0" smtClean="0"/>
              <a:t>- Частота депозитов увеличилась в среднем на 25%</a:t>
            </a:r>
            <a:br>
              <a:rPr lang="ru-RU" b="1" dirty="0" smtClean="0"/>
            </a:br>
            <a:r>
              <a:rPr lang="ru-RU" b="1" dirty="0" smtClean="0"/>
              <a:t>- Всего 8% клиентов перестали регулярно пользоваться приложением за 6 </a:t>
            </a:r>
            <a:r>
              <a:rPr lang="ru-RU" b="1" dirty="0" err="1" smtClean="0"/>
              <a:t>мес</a:t>
            </a:r>
            <a:r>
              <a:rPr lang="ru-RU" b="1" dirty="0" smtClean="0"/>
              <a:t>, но их могли съесть =(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3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 </a:t>
            </a:r>
            <a:r>
              <a:rPr lang="ru-RU" sz="2000" dirty="0"/>
              <a:t>мобильные программы лояльности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Высокое значение </a:t>
            </a:r>
            <a:r>
              <a:rPr lang="ru-RU" b="1" dirty="0" err="1"/>
              <a:t>геолокации</a:t>
            </a:r>
            <a:r>
              <a:rPr lang="ru-RU" b="1" dirty="0"/>
              <a:t> в современном </a:t>
            </a:r>
            <a:r>
              <a:rPr lang="ru-RU" b="1" dirty="0" smtClean="0"/>
              <a:t>маркетинге</a:t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Кейс: Более активным </a:t>
            </a:r>
            <a:r>
              <a:rPr lang="ru-RU" b="1" dirty="0" err="1"/>
              <a:t>шопоголикам</a:t>
            </a:r>
            <a:r>
              <a:rPr lang="ru-RU" b="1" dirty="0"/>
              <a:t> бонусы</a:t>
            </a:r>
          </a:p>
          <a:p>
            <a:r>
              <a:rPr lang="ru-RU" b="1" dirty="0"/>
              <a:t>Сбор </a:t>
            </a:r>
            <a:r>
              <a:rPr lang="ru-RU" b="1" dirty="0" err="1"/>
              <a:t>гео</a:t>
            </a:r>
            <a:r>
              <a:rPr lang="ru-RU" b="1" dirty="0"/>
              <a:t> данных о посещении торговых центров и покупки</a:t>
            </a:r>
          </a:p>
          <a:p>
            <a:r>
              <a:rPr lang="ru-RU" b="1" dirty="0"/>
              <a:t>Сбор данных в фоновом режиме </a:t>
            </a:r>
          </a:p>
          <a:p>
            <a:r>
              <a:rPr lang="ru-RU" b="1" dirty="0"/>
              <a:t>Дифференциация акций по </a:t>
            </a:r>
            <a:r>
              <a:rPr lang="ru-RU" b="1" dirty="0" smtClean="0"/>
              <a:t>моделям поведения</a:t>
            </a:r>
            <a:br>
              <a:rPr lang="ru-RU" b="1" dirty="0" smtClean="0"/>
            </a:br>
            <a:r>
              <a:rPr lang="ru-RU" b="1" dirty="0" smtClean="0"/>
              <a:t>- частоте посещения торговых точек</a:t>
            </a:r>
            <a:br>
              <a:rPr lang="ru-RU" b="1" dirty="0" smtClean="0"/>
            </a:br>
            <a:r>
              <a:rPr lang="ru-RU" b="1" dirty="0" smtClean="0"/>
              <a:t>- по размеру среднего чека </a:t>
            </a:r>
            <a:br>
              <a:rPr lang="ru-RU" b="1" dirty="0" smtClean="0"/>
            </a:br>
            <a:r>
              <a:rPr lang="ru-RU" b="1" dirty="0" smtClean="0"/>
              <a:t>- по времени с последней покупки</a:t>
            </a:r>
            <a:br>
              <a:rPr lang="ru-RU" b="1" dirty="0" smtClean="0"/>
            </a:br>
            <a:r>
              <a:rPr lang="ru-RU" b="1" dirty="0" smtClean="0"/>
              <a:t>- по времени последнего захода на сайт или в приложение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Результат:</a:t>
            </a:r>
            <a:br>
              <a:rPr lang="ru-RU" b="1" dirty="0" smtClean="0"/>
            </a:br>
            <a:r>
              <a:rPr lang="ru-RU" b="1" dirty="0" smtClean="0"/>
              <a:t>Высокая удовлетворённость клиентов. Увеличение </a:t>
            </a:r>
            <a:r>
              <a:rPr lang="en-US" b="1" dirty="0" smtClean="0"/>
              <a:t>LTV</a:t>
            </a:r>
            <a:r>
              <a:rPr lang="ru-RU" b="1" dirty="0" smtClean="0"/>
              <a:t>. Не нужно давать всем максимальные скидки.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82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2093517" y="453022"/>
            <a:ext cx="6597253" cy="307777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 </a:t>
            </a:r>
            <a:r>
              <a:rPr lang="ru-RU" sz="2000" dirty="0"/>
              <a:t>мобильные программы лояльности</a:t>
            </a:r>
            <a:endParaRPr lang="ru-RU" sz="2000" dirty="0"/>
          </a:p>
        </p:txBody>
      </p:sp>
      <p:sp>
        <p:nvSpPr>
          <p:cNvPr id="36" name="Овал 35"/>
          <p:cNvSpPr/>
          <p:nvPr/>
        </p:nvSpPr>
        <p:spPr>
          <a:xfrm>
            <a:off x="1832770" y="502445"/>
            <a:ext cx="175527" cy="155919"/>
          </a:xfrm>
          <a:prstGeom prst="ellipse">
            <a:avLst/>
          </a:prstGeom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832769" y="959644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203"/>
              </a:spcBef>
              <a:spcAft>
                <a:spcPct val="0"/>
              </a:spcAft>
              <a:buNone/>
              <a:defRPr sz="20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2827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8000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25653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6500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88480" indent="0" algn="ctr" rtl="0" eaLnBrk="0" fontAlgn="base" hangingPunct="0">
              <a:spcBef>
                <a:spcPts val="203"/>
              </a:spcBef>
              <a:spcAft>
                <a:spcPct val="0"/>
              </a:spcAft>
              <a:buSzPct val="5000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51307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14133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76959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39786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02612" indent="0" algn="ctr" defTabSz="92565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ru-RU" b="1" dirty="0"/>
              <a:t>Потребление «здесь и сейчас</a:t>
            </a:r>
            <a:r>
              <a:rPr lang="ru-RU" b="1" dirty="0" smtClean="0"/>
              <a:t>»</a:t>
            </a:r>
            <a:br>
              <a:rPr lang="ru-RU" b="1" dirty="0" smtClean="0"/>
            </a:br>
            <a:endParaRPr lang="ru-RU" b="1" dirty="0"/>
          </a:p>
          <a:p>
            <a:r>
              <a:rPr lang="ru-RU" b="1" dirty="0"/>
              <a:t>Кейс: </a:t>
            </a:r>
            <a:r>
              <a:rPr lang="ru-RU" b="1" dirty="0" err="1"/>
              <a:t>Гемблинг</a:t>
            </a:r>
            <a:r>
              <a:rPr lang="ru-RU" b="1" dirty="0"/>
              <a:t> и ставки на спорт</a:t>
            </a:r>
          </a:p>
          <a:p>
            <a:r>
              <a:rPr lang="ru-RU" b="1" dirty="0" err="1"/>
              <a:t>Push</a:t>
            </a:r>
            <a:r>
              <a:rPr lang="ru-RU" b="1" dirty="0"/>
              <a:t>-уведомления про </a:t>
            </a:r>
            <a:r>
              <a:rPr lang="ru-RU" b="1" dirty="0" smtClean="0"/>
              <a:t>интересные </a:t>
            </a:r>
            <a:r>
              <a:rPr lang="ru-RU" b="1" dirty="0"/>
              <a:t>игры.</a:t>
            </a:r>
          </a:p>
          <a:p>
            <a:r>
              <a:rPr lang="ru-RU" b="1" dirty="0"/>
              <a:t>Бонусы на депозиты </a:t>
            </a:r>
            <a:r>
              <a:rPr lang="ru-RU" b="1" dirty="0" smtClean="0"/>
              <a:t>сейчас.</a:t>
            </a:r>
          </a:p>
          <a:p>
            <a:endParaRPr lang="ru-RU" b="1" dirty="0"/>
          </a:p>
          <a:p>
            <a:r>
              <a:rPr lang="ru-RU" b="1" dirty="0" smtClean="0"/>
              <a:t>Результат:</a:t>
            </a:r>
            <a:br>
              <a:rPr lang="ru-RU" b="1" dirty="0" smtClean="0"/>
            </a:br>
            <a:r>
              <a:rPr lang="ru-RU" b="1" dirty="0" smtClean="0"/>
              <a:t>- в среднем, на 20% больше ставок</a:t>
            </a:r>
            <a:br>
              <a:rPr lang="ru-RU" b="1" dirty="0" smtClean="0"/>
            </a:br>
            <a:r>
              <a:rPr lang="ru-RU" b="1" dirty="0" smtClean="0"/>
              <a:t>- но 30% меньше размер депозита </a:t>
            </a:r>
            <a:br>
              <a:rPr lang="ru-RU" b="1" dirty="0" smtClean="0"/>
            </a:br>
            <a:r>
              <a:rPr lang="ru-RU" b="1" dirty="0" smtClean="0"/>
              <a:t>- маркетинг «здесь и сейчас» через мобильное вовлечение практически равен нулю!</a:t>
            </a:r>
            <a:br>
              <a:rPr lang="ru-RU" b="1" dirty="0" smtClean="0"/>
            </a:br>
            <a:r>
              <a:rPr lang="ru-RU" b="1" dirty="0" smtClean="0"/>
              <a:t>- выше </a:t>
            </a:r>
            <a:r>
              <a:rPr lang="ru-RU" b="1" dirty="0" err="1" smtClean="0"/>
              <a:t>маржинальность</a:t>
            </a:r>
            <a:r>
              <a:rPr lang="ru-RU" b="1" dirty="0" smtClean="0"/>
              <a:t> за счет уменьшения расходов на маркетинг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3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28834</TotalTime>
  <Words>247</Words>
  <Application>Microsoft Office PowerPoint</Application>
  <PresentationFormat>Произвольный</PresentationFormat>
  <Paragraphs>157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Ион</vt:lpstr>
      <vt:lpstr>Мобильная лояльность: Самые лучшие кейсы по мобильному вовлечению и вторичным продажам пользователям</vt:lpstr>
      <vt:lpstr>Суть мобильного вовлечения</vt:lpstr>
      <vt:lpstr>Суть мобильного вовлечения</vt:lpstr>
      <vt:lpstr>Суть мобильного вовлечения</vt:lpstr>
      <vt:lpstr>Про мобильные программы лояльности</vt:lpstr>
      <vt:lpstr>Про мобильные программы лояльности</vt:lpstr>
      <vt:lpstr>Про мобильные программы лояльности</vt:lpstr>
      <vt:lpstr>Про мобильные программы лояльности</vt:lpstr>
      <vt:lpstr>Про мобильные программы лояльности</vt:lpstr>
      <vt:lpstr>Результаты после внедрения</vt:lpstr>
      <vt:lpstr>Результаты после внедрения</vt:lpstr>
      <vt:lpstr>Про меня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 Galan</dc:creator>
  <cp:lastModifiedBy>сергей шивалин</cp:lastModifiedBy>
  <cp:revision>1081</cp:revision>
  <cp:lastPrinted>2013-04-03T08:32:20Z</cp:lastPrinted>
  <dcterms:created xsi:type="dcterms:W3CDTF">2009-09-25T14:28:43Z</dcterms:created>
  <dcterms:modified xsi:type="dcterms:W3CDTF">2015-09-21T21:11:55Z</dcterms:modified>
</cp:coreProperties>
</file>