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76" r:id="rId4"/>
    <p:sldId id="264" r:id="rId5"/>
    <p:sldId id="277" r:id="rId6"/>
    <p:sldId id="280" r:id="rId7"/>
    <p:sldId id="289" r:id="rId8"/>
    <p:sldId id="279" r:id="rId9"/>
    <p:sldId id="278" r:id="rId10"/>
    <p:sldId id="288" r:id="rId11"/>
    <p:sldId id="285" r:id="rId12"/>
    <p:sldId id="290" r:id="rId13"/>
    <p:sldId id="281" r:id="rId14"/>
    <p:sldId id="282" r:id="rId15"/>
    <p:sldId id="291" r:id="rId16"/>
    <p:sldId id="275" r:id="rId17"/>
    <p:sldId id="266" r:id="rId18"/>
    <p:sldId id="283" r:id="rId19"/>
    <p:sldId id="286" r:id="rId20"/>
    <p:sldId id="265" r:id="rId21"/>
    <p:sldId id="273" r:id="rId22"/>
    <p:sldId id="293" r:id="rId23"/>
    <p:sldId id="295" r:id="rId24"/>
    <p:sldId id="292" r:id="rId25"/>
    <p:sldId id="26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ndr Stegantsev" initials="AS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C9CF"/>
    <a:srgbClr val="DDE4E7"/>
    <a:srgbClr val="A0BA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1" autoAdjust="0"/>
    <p:restoredTop sz="94660"/>
  </p:normalViewPr>
  <p:slideViewPr>
    <p:cSldViewPr>
      <p:cViewPr>
        <p:scale>
          <a:sx n="103" d="100"/>
          <a:sy n="103" d="100"/>
        </p:scale>
        <p:origin x="-784" y="-1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9-18T08:41:46.234" idx="1">
    <p:pos x="10" y="10"/>
    <p:text>Аураклуб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9-18T08:51:25.021" idx="2">
    <p:pos x="5465" y="663"/>
    <p:text>Komodmsk.ru</p:text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4B0770-2A6D-44F9-AE8B-225CAC8657F8}" type="datetimeFigureOut">
              <a:rPr lang="ru-RU" smtClean="0"/>
              <a:t>9/21/15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23C582-CF52-4366-BA43-E6184B8D5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15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3C582-CF52-4366-BA43-E6184B8D51E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3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7D87-A36F-4001-9913-9C3FC0ACB1C2}" type="datetimeFigureOut">
              <a:rPr lang="ru-RU" smtClean="0"/>
              <a:t>9/21/15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A549-7BFF-4B9D-9EC3-B2B722503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296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7D87-A36F-4001-9913-9C3FC0ACB1C2}" type="datetimeFigureOut">
              <a:rPr lang="ru-RU" smtClean="0"/>
              <a:t>9/21/15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A549-7BFF-4B9D-9EC3-B2B722503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654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7D87-A36F-4001-9913-9C3FC0ACB1C2}" type="datetimeFigureOut">
              <a:rPr lang="ru-RU" smtClean="0"/>
              <a:t>9/21/15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A549-7BFF-4B9D-9EC3-B2B722503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072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7D87-A36F-4001-9913-9C3FC0ACB1C2}" type="datetimeFigureOut">
              <a:rPr lang="ru-RU" smtClean="0"/>
              <a:t>9/21/15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A549-7BFF-4B9D-9EC3-B2B722503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26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7D87-A36F-4001-9913-9C3FC0ACB1C2}" type="datetimeFigureOut">
              <a:rPr lang="ru-RU" smtClean="0"/>
              <a:t>9/21/15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A549-7BFF-4B9D-9EC3-B2B722503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981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7D87-A36F-4001-9913-9C3FC0ACB1C2}" type="datetimeFigureOut">
              <a:rPr lang="ru-RU" smtClean="0"/>
              <a:t>9/21/15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A549-7BFF-4B9D-9EC3-B2B722503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499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7D87-A36F-4001-9913-9C3FC0ACB1C2}" type="datetimeFigureOut">
              <a:rPr lang="ru-RU" smtClean="0"/>
              <a:t>9/21/15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A549-7BFF-4B9D-9EC3-B2B722503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284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7D87-A36F-4001-9913-9C3FC0ACB1C2}" type="datetimeFigureOut">
              <a:rPr lang="ru-RU" smtClean="0"/>
              <a:t>9/21/15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A549-7BFF-4B9D-9EC3-B2B722503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583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7D87-A36F-4001-9913-9C3FC0ACB1C2}" type="datetimeFigureOut">
              <a:rPr lang="ru-RU" smtClean="0"/>
              <a:t>9/21/15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A549-7BFF-4B9D-9EC3-B2B722503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097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7D87-A36F-4001-9913-9C3FC0ACB1C2}" type="datetimeFigureOut">
              <a:rPr lang="ru-RU" smtClean="0"/>
              <a:t>9/21/15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A549-7BFF-4B9D-9EC3-B2B722503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163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7D87-A36F-4001-9913-9C3FC0ACB1C2}" type="datetimeFigureOut">
              <a:rPr lang="ru-RU" smtClean="0"/>
              <a:t>9/21/15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A549-7BFF-4B9D-9EC3-B2B722503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85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F7D87-A36F-4001-9913-9C3FC0ACB1C2}" type="datetimeFigureOut">
              <a:rPr lang="ru-RU" smtClean="0"/>
              <a:t>9/21/15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FA549-7BFF-4B9D-9EC3-B2B722503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29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comments" Target="../comments/comment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ompany.yandex.ru/rules/optimization" TargetMode="External"/><Relationship Id="rId4" Type="http://schemas.openxmlformats.org/officeDocument/2006/relationships/hyperlink" Target="http://webmaster.ya.ru/replies.xml?item_no=10399" TargetMode="External"/><Relationship Id="rId5" Type="http://schemas.openxmlformats.org/officeDocument/2006/relationships/hyperlink" Target="http://webmaster.ya.ru/replies.xml?item_no=325" TargetMode="External"/><Relationship Id="rId6" Type="http://schemas.openxmlformats.org/officeDocument/2006/relationships/hyperlink" Target="http://help.yandex.ru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van@trilan.ru" TargetMode="External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hyperlink" Target="mailto:van@trilan.ru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comments" Target="../comments/commen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Ольга\tit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36" y="0"/>
            <a:ext cx="91638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5373216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cap="all" dirty="0" smtClean="0"/>
              <a:t>Работа с сайтами </a:t>
            </a:r>
          </a:p>
          <a:p>
            <a:pPr algn="ctr"/>
            <a:r>
              <a:rPr lang="ru-RU" sz="3600" cap="all" dirty="0" smtClean="0"/>
              <a:t>под фильтром </a:t>
            </a:r>
            <a:r>
              <a:rPr lang="ru-RU" sz="3600" cap="all" dirty="0" err="1" smtClean="0"/>
              <a:t>пф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4076036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Ольга\p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6924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255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Ольга\p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dl2.joxi.net/drive/0003/1000/250856/150814/1e1efc266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136904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 flipH="1">
            <a:off x="251520" y="1916832"/>
            <a:ext cx="23042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11560" y="155679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500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29936" y="123248"/>
            <a:ext cx="4085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Падение трафика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50826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Ольга\p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.imgur.com/asl2WO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052736"/>
            <a:ext cx="8023123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4869160"/>
            <a:ext cx="5256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Дата наложения фильтра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Дата выхода </a:t>
            </a:r>
            <a:r>
              <a:rPr lang="ru-RU" dirty="0" smtClean="0"/>
              <a:t>из-под </a:t>
            </a:r>
            <a:r>
              <a:rPr lang="ru-RU" dirty="0" err="1" smtClean="0"/>
              <a:t>фильра</a:t>
            </a:r>
            <a:endParaRPr lang="ru-R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Работы по выводу велись менее 2 мес.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3637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Ольга\p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496" y="184803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Что делать если источник накрутки не определен ?</a:t>
            </a:r>
            <a:endParaRPr lang="ru-RU" sz="2400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475928" y="1286399"/>
            <a:ext cx="8128520" cy="5377742"/>
            <a:chOff x="475928" y="1286399"/>
            <a:chExt cx="8128520" cy="5377742"/>
          </a:xfrm>
        </p:grpSpPr>
        <p:sp>
          <p:nvSpPr>
            <p:cNvPr id="4" name="Овал 3"/>
            <p:cNvSpPr/>
            <p:nvPr/>
          </p:nvSpPr>
          <p:spPr>
            <a:xfrm>
              <a:off x="475928" y="1286399"/>
              <a:ext cx="3672408" cy="23042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475655" y="1930761"/>
              <a:ext cx="259228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 </a:t>
              </a:r>
              <a:r>
                <a:rPr lang="ru-RU" sz="24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Этап</a:t>
              </a:r>
              <a:endPara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n-US" sz="2400" dirty="0" smtClean="0"/>
                <a:t>[</a:t>
              </a:r>
              <a:r>
                <a:rPr lang="ru-RU" sz="2400" dirty="0" smtClean="0"/>
                <a:t>Полный аудит проекта</a:t>
              </a:r>
              <a:r>
                <a:rPr lang="en-US" sz="2400" dirty="0" smtClean="0"/>
                <a:t>]</a:t>
              </a:r>
              <a:r>
                <a:rPr lang="ru-RU" sz="24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endPara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Овал 5"/>
            <p:cNvSpPr/>
            <p:nvPr/>
          </p:nvSpPr>
          <p:spPr>
            <a:xfrm>
              <a:off x="943980" y="4359885"/>
              <a:ext cx="3672408" cy="23042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4932040" y="2780928"/>
              <a:ext cx="3672408" cy="23042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796136" y="3501990"/>
              <a:ext cx="25922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en-US" sz="24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4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Этап</a:t>
              </a:r>
              <a:endPara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ru-RU" sz="24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Текстовые факторы</a:t>
              </a:r>
              <a:endPara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Дуга 8"/>
            <p:cNvSpPr/>
            <p:nvPr/>
          </p:nvSpPr>
          <p:spPr>
            <a:xfrm rot="5400000">
              <a:off x="4258672" y="2881354"/>
              <a:ext cx="1057308" cy="4712461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Дуга 9"/>
            <p:cNvSpPr/>
            <p:nvPr/>
          </p:nvSpPr>
          <p:spPr>
            <a:xfrm>
              <a:off x="3707904" y="2790183"/>
              <a:ext cx="1215752" cy="774449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Дуга 10"/>
            <p:cNvSpPr/>
            <p:nvPr/>
          </p:nvSpPr>
          <p:spPr>
            <a:xfrm rot="10800000">
              <a:off x="3860304" y="2942583"/>
              <a:ext cx="1215752" cy="774449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403648" y="4797152"/>
            <a:ext cx="2808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Регулярная переписка с ПЛАТОНАМИ</a:t>
            </a:r>
          </a:p>
          <a:p>
            <a:pPr algn="ctr"/>
            <a:r>
              <a:rPr lang="ru-RU" sz="2000" dirty="0" smtClean="0"/>
              <a:t>Отчет за каждое сделанное действие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15450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Ольга\p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230970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 большинстве случаев если источник не определен: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763688" y="2276872"/>
            <a:ext cx="7920880" cy="3892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Текстовый </a:t>
            </a:r>
            <a:r>
              <a:rPr lang="ru-RU" dirty="0" err="1" smtClean="0"/>
              <a:t>переспам</a:t>
            </a:r>
            <a:endParaRPr lang="ru-RU" dirty="0" smtClean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Жуткий спам в </a:t>
            </a:r>
            <a:r>
              <a:rPr lang="ru-RU" dirty="0" err="1" smtClean="0"/>
              <a:t>метатегах</a:t>
            </a:r>
            <a:endParaRPr lang="ru-RU" dirty="0" smtClean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Вхождение ключевого слова в заголовок </a:t>
            </a:r>
            <a:r>
              <a:rPr lang="en-US" dirty="0" smtClean="0"/>
              <a:t>&lt;H&gt;</a:t>
            </a:r>
            <a:endParaRPr lang="ru-RU" dirty="0" smtClean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Многоуровневые или цикличные </a:t>
            </a:r>
            <a:r>
              <a:rPr lang="ru-RU" dirty="0" err="1" smtClean="0"/>
              <a:t>редиректы</a:t>
            </a:r>
            <a:endParaRPr lang="ru-RU" dirty="0" smtClean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Битые ссылки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Неуникальный  контент, текст, графика, дизайн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1733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Ольга\p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flipH="1">
            <a:off x="1570523" y="2708920"/>
            <a:ext cx="6002954" cy="6463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Проект </a:t>
            </a:r>
            <a:r>
              <a:rPr lang="en-US" sz="3600" dirty="0" smtClean="0"/>
              <a:t>2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112490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Ольга\p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.imgur.com/vWwu2Ok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4"/>
          <a:stretch/>
        </p:blipFill>
        <p:spPr bwMode="auto">
          <a:xfrm>
            <a:off x="171283" y="980727"/>
            <a:ext cx="4416425" cy="416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.imgur.com/Y6Mhxr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24944"/>
            <a:ext cx="3888432" cy="346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7596336" y="1412776"/>
            <a:ext cx="0" cy="4974472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6012160" y="1412776"/>
            <a:ext cx="0" cy="1882689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351937" y="601791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080129" y="601791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1259632" y="4437112"/>
            <a:ext cx="0" cy="1882689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2915816" y="981408"/>
            <a:ext cx="0" cy="540584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63871" y="132411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792063" y="132411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16025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Ольга\p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dl1.joxi.net/drive/0003/1000/250856/150814/ea192c3c3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01" y="1700808"/>
            <a:ext cx="8359797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237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Ольга\p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.imgur.com/IrBKmD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6912768" cy="550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812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Ольга\p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i.imgur.com/DVKiXS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42413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4581128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11.05 переезд на новый домен</a:t>
            </a:r>
          </a:p>
          <a:p>
            <a:r>
              <a:rPr lang="ru-RU" dirty="0" smtClean="0"/>
              <a:t>20.07 склейка зеркал, возвращение траффика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752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Ольга\p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188640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 w="0"/>
                <a:solidFill>
                  <a:srgbClr val="7F7F7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/>
                <a:cs typeface="Arial Narrow"/>
              </a:rPr>
              <a:t>Письмо счастья</a:t>
            </a:r>
            <a:endParaRPr lang="en-US" sz="2400" dirty="0">
              <a:ln w="0"/>
              <a:solidFill>
                <a:srgbClr val="7F7F7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3508" y="1124744"/>
            <a:ext cx="885698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Скорее всего, причиной изменения позиций Вашего сайта стало использование некорректных методов поискового продвижения ( </a:t>
            </a:r>
            <a:r>
              <a:rPr lang="ru-RU" sz="1400" dirty="0">
                <a:hlinkClick r:id="rId3"/>
              </a:rPr>
              <a:t>http://company.yandex.ru/rules/optimization</a:t>
            </a:r>
            <a:r>
              <a:rPr lang="ru-RU" sz="1400" dirty="0"/>
              <a:t> ), например:</a:t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- эмуляция действий пользователей поисковой системы</a:t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( </a:t>
            </a:r>
            <a:r>
              <a:rPr lang="ru-RU" sz="1400" dirty="0">
                <a:hlinkClick r:id="rId4"/>
              </a:rPr>
              <a:t>http://webmaster.ya.ru/replies.xml?item_no=10399</a:t>
            </a:r>
            <a:r>
              <a:rPr lang="ru-RU" sz="1400" dirty="0"/>
              <a:t> ) ;</a:t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- массовое использование SEO-ссылок</a:t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( </a:t>
            </a:r>
            <a:r>
              <a:rPr lang="ru-RU" sz="1400" dirty="0">
                <a:hlinkClick r:id="rId5"/>
              </a:rPr>
              <a:t>http://webmaster.ya.ru/replies.xml?item_no=325</a:t>
            </a:r>
            <a:r>
              <a:rPr lang="ru-RU" sz="1400" dirty="0"/>
              <a:t> ).</a:t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>Вероятно</a:t>
            </a:r>
            <a:r>
              <a:rPr lang="ru-RU" sz="1400" dirty="0"/>
              <a:t>, для продвижения Вашего сайта были использованы сервисы или программы, реализующие подобные методы. </a:t>
            </a:r>
            <a:r>
              <a:rPr lang="ru-RU" sz="1400" b="1" dirty="0"/>
              <a:t>Такие как ********, </a:t>
            </a:r>
            <a:r>
              <a:rPr lang="ru-RU" sz="1400" b="1" dirty="0" err="1"/>
              <a:t>Movebo</a:t>
            </a:r>
            <a:r>
              <a:rPr lang="ru-RU" sz="1400" b="1" dirty="0"/>
              <a:t>, </a:t>
            </a:r>
            <a:r>
              <a:rPr lang="ru-RU" sz="1400" b="1" dirty="0" err="1"/>
              <a:t>WebEffector</a:t>
            </a:r>
            <a:r>
              <a:rPr lang="ru-RU" sz="1400" b="1" dirty="0"/>
              <a:t>, </a:t>
            </a:r>
            <a:r>
              <a:rPr lang="ru-RU" sz="1400" b="1" dirty="0" err="1"/>
              <a:t>SerpClick</a:t>
            </a:r>
            <a:r>
              <a:rPr lang="ru-RU" sz="1400" b="1" dirty="0"/>
              <a:t>, </a:t>
            </a:r>
            <a:r>
              <a:rPr lang="ru-RU" sz="1400" b="1" dirty="0" err="1"/>
              <a:t>Seopult</a:t>
            </a:r>
            <a:r>
              <a:rPr lang="ru-RU" sz="1400" b="1" dirty="0"/>
              <a:t> и </a:t>
            </a:r>
            <a:r>
              <a:rPr lang="ru-RU" sz="1400" b="1" dirty="0" err="1"/>
              <a:t>тп</a:t>
            </a:r>
            <a:r>
              <a:rPr lang="ru-RU" sz="1400" b="1" dirty="0"/>
              <a:t>.</a:t>
            </a:r>
            <a:r>
              <a:rPr lang="ru-RU" sz="1400" dirty="0"/>
              <a:t> Возможно, это было сделано компанией, оказывающей услуги поискового продвижения для Вашего сайта.</a:t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Отказ от использования некорректных методов продвижения и оптимизация сайта в интересах пользователя позволят восстановить доверие поисковой системы и занять достойные позиции в выдаче.</a:t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>С </a:t>
            </a:r>
            <a:r>
              <a:rPr lang="ru-RU" sz="1400" dirty="0"/>
              <a:t>уважением, Платон Щукин</a:t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Служба поддержки Яндекса </a:t>
            </a:r>
            <a:r>
              <a:rPr lang="ru-RU" sz="1400" dirty="0">
                <a:hlinkClick r:id="rId6"/>
              </a:rPr>
              <a:t>http://help.yandex.ru/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427360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Ольга\p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188640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Внутренняя </a:t>
            </a:r>
            <a:r>
              <a:rPr lang="ru-RU" dirty="0" smtClean="0"/>
              <a:t>оптимизация,</a:t>
            </a:r>
            <a:r>
              <a:rPr lang="en-US" dirty="0" smtClean="0"/>
              <a:t> </a:t>
            </a:r>
            <a:r>
              <a:rPr lang="ru-RU" dirty="0" smtClean="0"/>
              <a:t>что рекомендуем проверять: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196752"/>
            <a:ext cx="86409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Наличие </a:t>
            </a:r>
            <a:r>
              <a:rPr lang="ru-RU" dirty="0"/>
              <a:t>схемы проезда (прохода) к </a:t>
            </a:r>
            <a:r>
              <a:rPr lang="ru-RU" dirty="0" smtClean="0"/>
              <a:t>офису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Наличие реквизитов компании на сайте</a:t>
            </a: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Наличие контактных данных компании: телефон, офис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Большой </a:t>
            </a:r>
            <a:r>
              <a:rPr lang="ru-RU" dirty="0"/>
              <a:t>выбор для покупателя (несколько офисов, широкий ассортимент услуг, много предложений)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Хорошие фото товаров (услуг)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Быстрый поиск по параметрам (фильтры поиска)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Цены на товары (услуги)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Полное описание </a:t>
            </a:r>
            <a:r>
              <a:rPr lang="ru-RU" dirty="0"/>
              <a:t>вашей компании в разделе «О компании»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Фото сотрудников и офиса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Читабельные тексты: форматирование, заголовки, абзацы, </a:t>
            </a:r>
            <a:r>
              <a:rPr lang="ru-RU" dirty="0" smtClean="0"/>
              <a:t>и. т.п</a:t>
            </a:r>
            <a:r>
              <a:rPr lang="ru-RU" dirty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Возможность «пощупать» товар (услугу) на </a:t>
            </a:r>
            <a:r>
              <a:rPr lang="ru-RU" dirty="0" smtClean="0"/>
              <a:t>сайте (характеристики, описания, отзывы о товаре, посмотреть подробно.)</a:t>
            </a: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Функциональный дизайн сайта, вызывающий доверие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Сайт отвечает на все возможные вопросы посетителя (разнообразие информации)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Бесплатная </a:t>
            </a:r>
            <a:r>
              <a:rPr lang="ru-RU" dirty="0" smtClean="0"/>
              <a:t>доставка или описаны подробные условия доставки </a:t>
            </a:r>
            <a:r>
              <a:rPr lang="ru-RU" dirty="0"/>
              <a:t>(</a:t>
            </a:r>
            <a:r>
              <a:rPr lang="ru-RU" dirty="0" smtClean="0"/>
              <a:t>в </a:t>
            </a:r>
            <a:r>
              <a:rPr lang="ru-RU" dirty="0" err="1" smtClean="0"/>
              <a:t>т.ч</a:t>
            </a:r>
            <a:r>
              <a:rPr lang="ru-RU" dirty="0" smtClean="0"/>
              <a:t>. </a:t>
            </a:r>
            <a:r>
              <a:rPr lang="ru-RU" dirty="0"/>
              <a:t>в регионы) для интернет-магазинов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Наличие обзоров</a:t>
            </a:r>
            <a:r>
              <a:rPr lang="ru-RU" dirty="0" smtClean="0"/>
              <a:t>, </a:t>
            </a:r>
            <a:r>
              <a:rPr lang="ru-RU" dirty="0"/>
              <a:t>советов (а не только коммерческая информация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0237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Ольга\p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624" y="1443841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+mj-lt"/>
              </a:rPr>
              <a:t>Инструменты, которые  могут быть полезны при отборе доноров</a:t>
            </a:r>
          </a:p>
          <a:p>
            <a:endParaRPr lang="ru-RU" sz="2400" b="1" dirty="0" smtClean="0">
              <a:latin typeface="+mj-lt"/>
            </a:endParaRPr>
          </a:p>
        </p:txBody>
      </p:sp>
      <p:pic>
        <p:nvPicPr>
          <p:cNvPr id="1026" name="Picture 2" descr="SEO-программа Netpeak Chec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64904"/>
            <a:ext cx="35729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astTru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314" y="301656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flipH="1">
            <a:off x="6451670" y="3784394"/>
            <a:ext cx="11446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Fast</a:t>
            </a:r>
            <a:r>
              <a:rPr lang="en-US" dirty="0" smtClean="0"/>
              <a:t> </a:t>
            </a:r>
            <a:r>
              <a:rPr lang="en-US" b="1" dirty="0" smtClean="0"/>
              <a:t>Trust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76963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Ольга\p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flipH="1">
            <a:off x="3923928" y="2060848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Улучшение </a:t>
            </a:r>
            <a:r>
              <a:rPr lang="ru-RU" dirty="0" err="1"/>
              <a:t>Usability</a:t>
            </a:r>
            <a:r>
              <a:rPr lang="ru-RU" dirty="0"/>
              <a:t> сайта с помощью реальных пользователей</a:t>
            </a: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844824"/>
            <a:ext cx="2514600" cy="1485900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3861048"/>
            <a:ext cx="4673600" cy="88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1600" y="4797152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анализирует топ20 результатов поисковой выдачи систем Яндекс и Google, включая органическую выдачу и блоки контекстной рекламы (SERP). Данные доступны по двум регионам: Москва и Санкт-Петербург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4005064"/>
            <a:ext cx="7056784" cy="216024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1628800"/>
            <a:ext cx="7056784" cy="194421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482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2"/>
          <p:cNvPicPr/>
          <p:nvPr/>
        </p:nvPicPr>
        <p:blipFill>
          <a:blip r:embed="rId2"/>
          <a:stretch/>
        </p:blipFill>
        <p:spPr>
          <a:xfrm>
            <a:off x="0" y="0"/>
            <a:ext cx="9141840" cy="829080"/>
          </a:xfrm>
          <a:prstGeom prst="rect">
            <a:avLst/>
          </a:prstGeom>
          <a:ln>
            <a:noFill/>
          </a:ln>
        </p:spPr>
      </p:pic>
      <p:sp>
        <p:nvSpPr>
          <p:cNvPr id="99" name="CustomShape 2"/>
          <p:cNvSpPr/>
          <p:nvPr/>
        </p:nvSpPr>
        <p:spPr>
          <a:xfrm>
            <a:off x="360540" y="221280"/>
            <a:ext cx="8338320" cy="642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dirty="0" smtClean="0">
                <a:solidFill>
                  <a:srgbClr val="808080"/>
                </a:solidFill>
                <a:latin typeface="Arial Narrow"/>
                <a:ea typeface="DejaVu Sans"/>
              </a:rPr>
              <a:t>БОНУСЫ СЛУШАТЕЛЯМ</a:t>
            </a: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2123728" y="1196752"/>
            <a:ext cx="655571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/>
              <a:t>Бесплатный </a:t>
            </a:r>
            <a:r>
              <a:rPr lang="ru-RU" b="1" dirty="0"/>
              <a:t>аудит </a:t>
            </a:r>
            <a:r>
              <a:rPr lang="ru-RU" b="1" dirty="0" smtClean="0"/>
              <a:t>сайта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НУЖНО ПРИСЛАТЬ ЗАЯВКУ НА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hlinkClick r:id="rId3"/>
              </a:rPr>
              <a:t>van@trilan.ru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прямо сегодня. </a:t>
            </a:r>
          </a:p>
          <a:p>
            <a:endParaRPr lang="ru-RU" dirty="0"/>
          </a:p>
          <a:p>
            <a:pPr marL="285750" indent="-285750">
              <a:buFont typeface="Arial"/>
              <a:buChar char="•"/>
            </a:pPr>
            <a:r>
              <a:rPr lang="ru-RU" dirty="0" err="1"/>
              <a:t>тИЦ</a:t>
            </a:r>
            <a:r>
              <a:rPr lang="ru-RU" dirty="0"/>
              <a:t>, PR </a:t>
            </a:r>
            <a:r>
              <a:rPr lang="ru-RU" dirty="0" smtClean="0"/>
              <a:t>сайта;</a:t>
            </a:r>
            <a:endParaRPr lang="ru-RU" dirty="0"/>
          </a:p>
          <a:p>
            <a:pPr marL="285750" indent="-285750">
              <a:buFont typeface="Arial"/>
              <a:buChar char="•"/>
            </a:pPr>
            <a:r>
              <a:rPr lang="ru-RU" dirty="0"/>
              <a:t>количество проиндексированных страниц в поисковиках;</a:t>
            </a:r>
          </a:p>
          <a:p>
            <a:pPr marL="285750" indent="-285750">
              <a:buFont typeface="Arial"/>
              <a:buChar char="•"/>
            </a:pPr>
            <a:r>
              <a:rPr lang="ru-RU" dirty="0"/>
              <a:t>количество внешних ссылок с сайта и на сайт;</a:t>
            </a:r>
          </a:p>
          <a:p>
            <a:pPr marL="285750" indent="-285750">
              <a:buFont typeface="Arial"/>
              <a:buChar char="•"/>
            </a:pPr>
            <a:r>
              <a:rPr lang="ru-RU" dirty="0"/>
              <a:t>наличие сайта в популярных каталогах;</a:t>
            </a:r>
          </a:p>
          <a:p>
            <a:pPr marL="285750" indent="-285750">
              <a:buFont typeface="Arial"/>
              <a:buChar char="•"/>
            </a:pPr>
            <a:r>
              <a:rPr lang="ru-RU" dirty="0"/>
              <a:t>определение количества посетителей, просмотров, ядра аудитории и т.д.;</a:t>
            </a:r>
          </a:p>
          <a:p>
            <a:pPr marL="285750" indent="-285750">
              <a:buFont typeface="Arial"/>
              <a:buChar char="•"/>
            </a:pPr>
            <a:r>
              <a:rPr lang="ru-RU" dirty="0"/>
              <a:t>возраст домена и </a:t>
            </a:r>
            <a:r>
              <a:rPr lang="ru-RU" dirty="0" smtClean="0"/>
              <a:t>сайта.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/>
              <a:t>. </a:t>
            </a:r>
            <a:r>
              <a:rPr lang="ru-RU" b="1" dirty="0" smtClean="0"/>
              <a:t>25%</a:t>
            </a:r>
            <a:r>
              <a:rPr lang="ru-RU" dirty="0" smtClean="0"/>
              <a:t> всех выплат клиента по услуге SEO для тех, кто заключит с ТриЛаном договор на партнерство до конца недели. </a:t>
            </a:r>
            <a:endParaRPr lang="ru-RU" dirty="0"/>
          </a:p>
        </p:txBody>
      </p:sp>
      <p:pic>
        <p:nvPicPr>
          <p:cNvPr id="7" name="Изображение 6" descr="pag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40" y="1727081"/>
            <a:ext cx="1625600" cy="1625600"/>
          </a:xfrm>
          <a:prstGeom prst="rect">
            <a:avLst/>
          </a:prstGeom>
        </p:spPr>
      </p:pic>
      <p:pic>
        <p:nvPicPr>
          <p:cNvPr id="3" name="Изображение 2" descr="link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293096"/>
            <a:ext cx="16256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591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Picture 2"/>
          <p:cNvPicPr/>
          <p:nvPr/>
        </p:nvPicPr>
        <p:blipFill>
          <a:blip r:embed="rId2"/>
          <a:stretch/>
        </p:blipFill>
        <p:spPr>
          <a:xfrm>
            <a:off x="360" y="0"/>
            <a:ext cx="9142920" cy="830160"/>
          </a:xfrm>
          <a:prstGeom prst="rect">
            <a:avLst/>
          </a:prstGeom>
          <a:ln>
            <a:noFill/>
          </a:ln>
        </p:spPr>
      </p:pic>
      <p:sp>
        <p:nvSpPr>
          <p:cNvPr id="280" name="CustomShape 1"/>
          <p:cNvSpPr/>
          <p:nvPr/>
        </p:nvSpPr>
        <p:spPr>
          <a:xfrm>
            <a:off x="360000" y="216000"/>
            <a:ext cx="6047640" cy="45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strike="noStrike" dirty="0">
                <a:solidFill>
                  <a:srgbClr val="808080"/>
                </a:solidFill>
                <a:latin typeface="Arial Narrow"/>
                <a:ea typeface="DejaVu Sans"/>
                <a:cs typeface="Arial Narrow"/>
              </a:rPr>
              <a:t>Контактная информация</a:t>
            </a:r>
            <a:endParaRPr dirty="0">
              <a:latin typeface="Arial Narrow"/>
              <a:cs typeface="Arial Narrow"/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20" y="830160"/>
            <a:ext cx="9144000" cy="602784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08525" y="2366212"/>
            <a:ext cx="3943685" cy="3462420"/>
          </a:xfrm>
          <a:prstGeom prst="rect">
            <a:avLst/>
          </a:prstGeom>
          <a:solidFill>
            <a:schemeClr val="tx1">
              <a:lumMod val="85000"/>
              <a:lumOff val="15000"/>
              <a:alpha val="5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>
              <a:spcBef>
                <a:spcPts val="600"/>
              </a:spcBef>
            </a:pPr>
            <a:r>
              <a:rPr lang="ru-RU" sz="3200" dirty="0" smtClean="0">
                <a:latin typeface="Arial Narrow"/>
                <a:cs typeface="Arial Narrow"/>
              </a:rPr>
              <a:t>АНДРЕЙ ВОРОПАЕВ</a:t>
            </a:r>
          </a:p>
          <a:p>
            <a:pPr marL="182880">
              <a:spcBef>
                <a:spcPts val="600"/>
              </a:spcBef>
            </a:pPr>
            <a:r>
              <a:rPr lang="en-US" sz="3200" dirty="0" smtClean="0">
                <a:latin typeface="Arial Narrow"/>
                <a:cs typeface="Arial Narrow"/>
              </a:rPr>
              <a:t>t</a:t>
            </a:r>
            <a:r>
              <a:rPr lang="ru-RU" sz="3200" dirty="0" err="1" smtClean="0">
                <a:latin typeface="Arial Narrow"/>
                <a:cs typeface="Arial Narrow"/>
              </a:rPr>
              <a:t>rilan.ru</a:t>
            </a:r>
            <a:endParaRPr lang="ru-RU" sz="3200" dirty="0" smtClean="0">
              <a:latin typeface="Arial Narrow"/>
              <a:cs typeface="Arial Narrow"/>
            </a:endParaRPr>
          </a:p>
          <a:p>
            <a:pPr marL="182880">
              <a:spcBef>
                <a:spcPts val="600"/>
              </a:spcBef>
            </a:pPr>
            <a:r>
              <a:rPr lang="ru-RU" sz="3200" dirty="0" smtClean="0">
                <a:latin typeface="Arial Narrow"/>
                <a:cs typeface="Arial Narrow"/>
              </a:rPr>
              <a:t>ISO 9001:2008</a:t>
            </a:r>
          </a:p>
          <a:p>
            <a:pPr marL="182880">
              <a:spcBef>
                <a:spcPts val="600"/>
              </a:spcBef>
            </a:pPr>
            <a:r>
              <a:rPr lang="ru-RU" sz="3200" dirty="0" smtClean="0">
                <a:latin typeface="Arial Narrow"/>
                <a:cs typeface="Arial Narrow"/>
                <a:hlinkClick r:id="rId4"/>
              </a:rPr>
              <a:t>van@trilan.ru</a:t>
            </a:r>
            <a:endParaRPr lang="ru-RU" sz="3200" dirty="0" smtClean="0">
              <a:latin typeface="Arial Narrow"/>
              <a:cs typeface="Arial Narrow"/>
            </a:endParaRPr>
          </a:p>
          <a:p>
            <a:pPr marL="182880">
              <a:spcBef>
                <a:spcPts val="600"/>
              </a:spcBef>
            </a:pPr>
            <a:r>
              <a:rPr lang="ru-RU" sz="3200" dirty="0" err="1" smtClean="0">
                <a:latin typeface="Arial Narrow"/>
                <a:cs typeface="Arial Narrow"/>
              </a:rPr>
              <a:t>Skype</a:t>
            </a:r>
            <a:r>
              <a:rPr lang="ru-RU" sz="3200" dirty="0" smtClean="0">
                <a:latin typeface="Arial Narrow"/>
                <a:cs typeface="Arial Narrow"/>
              </a:rPr>
              <a:t>: voropaev1972</a:t>
            </a:r>
            <a:endParaRPr lang="ru-RU" sz="3200" dirty="0">
              <a:latin typeface="Arial Narrow"/>
              <a:cs typeface="Arial Narrow"/>
            </a:endParaRPr>
          </a:p>
          <a:p>
            <a:endParaRPr lang="ru-RU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643439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Ольга\p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.imgur.com/PepOET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72575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237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Ольга\p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700808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181818"/>
                </a:solidFill>
                <a:latin typeface="Arial" panose="020B0604020202020204" pitchFamily="34" charset="0"/>
              </a:rPr>
              <a:t>Как лучше менять домен при фильтре за накрутку ПФ в Яндексе? 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3861048"/>
            <a:ext cx="914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181818"/>
                </a:solidFill>
                <a:latin typeface="Arial" panose="020B0604020202020204" pitchFamily="34" charset="0"/>
              </a:rPr>
              <a:t>Как</a:t>
            </a:r>
            <a:r>
              <a:rPr lang="ru-RU" dirty="0" smtClean="0"/>
              <a:t> </a:t>
            </a:r>
            <a:r>
              <a:rPr lang="ru-RU" sz="2400" dirty="0">
                <a:solidFill>
                  <a:srgbClr val="181818"/>
                </a:solidFill>
                <a:latin typeface="Arial" panose="020B0604020202020204" pitchFamily="34" charset="0"/>
              </a:rPr>
              <a:t>обойтись</a:t>
            </a:r>
            <a:r>
              <a:rPr lang="ru-RU" dirty="0" smtClean="0"/>
              <a:t> </a:t>
            </a:r>
            <a:r>
              <a:rPr lang="ru-RU" sz="2400" dirty="0">
                <a:solidFill>
                  <a:srgbClr val="181818"/>
                </a:solidFill>
                <a:latin typeface="Arial" panose="020B0604020202020204" pitchFamily="34" charset="0"/>
              </a:rPr>
              <a:t>без</a:t>
            </a:r>
            <a:r>
              <a:rPr lang="ru-RU" dirty="0" smtClean="0"/>
              <a:t> </a:t>
            </a:r>
            <a:r>
              <a:rPr lang="ru-RU" sz="2400" dirty="0">
                <a:solidFill>
                  <a:srgbClr val="181818"/>
                </a:solidFill>
                <a:latin typeface="Arial" panose="020B0604020202020204" pitchFamily="34" charset="0"/>
              </a:rPr>
              <a:t>смены</a:t>
            </a:r>
            <a:r>
              <a:rPr lang="ru-RU" dirty="0" smtClean="0"/>
              <a:t> </a:t>
            </a:r>
            <a:r>
              <a:rPr lang="ru-RU" sz="2400" dirty="0">
                <a:solidFill>
                  <a:srgbClr val="181818"/>
                </a:solidFill>
                <a:latin typeface="Arial" panose="020B0604020202020204" pitchFamily="34" charset="0"/>
              </a:rPr>
              <a:t>доменного</a:t>
            </a:r>
            <a:r>
              <a:rPr lang="ru-RU" dirty="0" smtClean="0"/>
              <a:t> </a:t>
            </a:r>
            <a:r>
              <a:rPr lang="ru-RU" sz="2400" dirty="0" smtClean="0">
                <a:solidFill>
                  <a:srgbClr val="181818"/>
                </a:solidFill>
                <a:latin typeface="Arial" panose="020B0604020202020204" pitchFamily="34" charset="0"/>
              </a:rPr>
              <a:t>имени ?</a:t>
            </a:r>
            <a:endParaRPr lang="ru-RU" sz="2400" dirty="0">
              <a:solidFill>
                <a:srgbClr val="181818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996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Ольга\p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9672" y="2636912"/>
            <a:ext cx="712879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+mj-lt"/>
              </a:rPr>
              <a:t>Подготовка и определение </a:t>
            </a:r>
            <a:r>
              <a:rPr lang="ru-RU" sz="2400" b="1" dirty="0" smtClean="0">
                <a:latin typeface="+mj-lt"/>
              </a:rPr>
              <a:t>стратегии</a:t>
            </a:r>
          </a:p>
          <a:p>
            <a:endParaRPr lang="ru-RU" b="1" dirty="0"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Диагностика фильтра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Оценка рисков, смотрим если что терять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Проводим </a:t>
            </a:r>
            <a:r>
              <a:rPr lang="ru-RU" dirty="0"/>
              <a:t>внутреннюю оптимизацию всего сайта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Пишем контент для всех </a:t>
            </a:r>
            <a:r>
              <a:rPr lang="ru-RU" dirty="0" smtClean="0"/>
              <a:t>страниц (запросов), </a:t>
            </a:r>
            <a:r>
              <a:rPr lang="ru-RU" dirty="0"/>
              <a:t>размещаем на сайте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Ждем индексации контента и </a:t>
            </a:r>
            <a:r>
              <a:rPr lang="ru-RU" dirty="0" smtClean="0"/>
              <a:t>снимаем ежедневно позиции </a:t>
            </a:r>
            <a:r>
              <a:rPr lang="ru-RU" dirty="0"/>
              <a:t>по запросам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Собрали необходимую историю сайта </a:t>
            </a:r>
            <a:r>
              <a:rPr lang="ru-RU" dirty="0"/>
              <a:t>и строим стратегию, исходя </a:t>
            </a:r>
            <a:r>
              <a:rPr lang="ru-RU" dirty="0" smtClean="0"/>
              <a:t>из полученных данных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1124744"/>
            <a:ext cx="60486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7F7F7F"/>
                </a:solidFill>
              </a:rPr>
              <a:t>ЧТО делать с такими проектами, когда они пришли в работу?</a:t>
            </a:r>
          </a:p>
        </p:txBody>
      </p:sp>
    </p:spTree>
    <p:extLst>
      <p:ext uri="{BB962C8B-B14F-4D97-AF65-F5344CB8AC3E}">
        <p14:creationId xmlns:p14="http://schemas.microsoft.com/office/powerpoint/2010/main" val="3687500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0" y="0"/>
            <a:ext cx="9144000" cy="6664141"/>
            <a:chOff x="0" y="0"/>
            <a:chExt cx="9144000" cy="6664141"/>
          </a:xfrm>
        </p:grpSpPr>
        <p:pic>
          <p:nvPicPr>
            <p:cNvPr id="2050" name="Picture 2" descr="d:\Ольга\pag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831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539552" y="188640"/>
              <a:ext cx="59046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/>
                <a:t>Переезд на новый домен</a:t>
              </a:r>
            </a:p>
          </p:txBody>
        </p:sp>
        <p:sp>
          <p:nvSpPr>
            <p:cNvPr id="6" name="Овал 5"/>
            <p:cNvSpPr/>
            <p:nvPr/>
          </p:nvSpPr>
          <p:spPr>
            <a:xfrm>
              <a:off x="475928" y="1286399"/>
              <a:ext cx="3672408" cy="23042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75655" y="1930761"/>
              <a:ext cx="25922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 </a:t>
              </a:r>
              <a:r>
                <a:rPr lang="ru-RU" sz="24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Этап</a:t>
              </a:r>
              <a:endPara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n-US" sz="2400" dirty="0"/>
                <a:t>[R=301,L]</a:t>
              </a:r>
              <a:r>
                <a:rPr lang="ru-RU" sz="24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endPara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>
              <a:off x="943980" y="4359885"/>
              <a:ext cx="3672408" cy="23042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4958264" y="2814627"/>
              <a:ext cx="3672408" cy="23042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292080" y="3181925"/>
              <a:ext cx="311665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en-US" sz="24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4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Этап</a:t>
              </a:r>
              <a:endPara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ru-RU" sz="24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Текстовые факторы (с целью обновления информации)</a:t>
              </a:r>
              <a:endPara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21040" y="4954375"/>
              <a:ext cx="259228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r>
                <a:rPr lang="en-US" sz="24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4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Этап</a:t>
              </a:r>
            </a:p>
            <a:p>
              <a:r>
                <a:rPr lang="ru-RU" sz="24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4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</a:t>
              </a:r>
              <a:r>
                <a:rPr lang="en-US" sz="24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host</a:t>
              </a:r>
              <a:r>
                <a:rPr lang="ru-RU" sz="24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  <a:endPara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ru-RU" sz="24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Ссылки</a:t>
              </a:r>
            </a:p>
            <a:p>
              <a:endPara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Дуга 12"/>
            <p:cNvSpPr/>
            <p:nvPr/>
          </p:nvSpPr>
          <p:spPr>
            <a:xfrm rot="5400000">
              <a:off x="4258672" y="2881354"/>
              <a:ext cx="1057308" cy="4712461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4" name="Группа 13"/>
            <p:cNvGrpSpPr/>
            <p:nvPr/>
          </p:nvGrpSpPr>
          <p:grpSpPr>
            <a:xfrm>
              <a:off x="3707904" y="2790183"/>
              <a:ext cx="1368152" cy="926849"/>
              <a:chOff x="4148336" y="2429399"/>
              <a:chExt cx="1368152" cy="926849"/>
            </a:xfrm>
          </p:grpSpPr>
          <p:sp>
            <p:nvSpPr>
              <p:cNvPr id="8" name="Дуга 7"/>
              <p:cNvSpPr/>
              <p:nvPr/>
            </p:nvSpPr>
            <p:spPr>
              <a:xfrm>
                <a:off x="4148336" y="2429399"/>
                <a:ext cx="1215752" cy="774449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Дуга 14"/>
              <p:cNvSpPr/>
              <p:nvPr/>
            </p:nvSpPr>
            <p:spPr>
              <a:xfrm rot="10800000">
                <a:off x="4300736" y="2581799"/>
                <a:ext cx="1215752" cy="774449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55442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Ольга\p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flipH="1">
            <a:off x="1570523" y="2708920"/>
            <a:ext cx="6002954" cy="6463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Этапы наложения фильтра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797658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Ольга\p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flipH="1">
            <a:off x="1570523" y="2708920"/>
            <a:ext cx="6002954" cy="6463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Проект 1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019729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Ольга\p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.imgur.com/i0q69A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34" y="1628800"/>
            <a:ext cx="8312331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>
            <a:off x="3331864" y="1124744"/>
            <a:ext cx="0" cy="3600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4463816" y="6309320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3347864" y="6309320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463816" y="1124744"/>
            <a:ext cx="0" cy="3600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491880" y="98072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716016" y="98072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419872" y="6412686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644008" y="641268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4295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Ольга\p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C:\Users\zuev\Desktop\501346e88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640960" cy="48573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55576" y="332656"/>
            <a:ext cx="4297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Определить источник накрутки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42522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4879</TotalTime>
  <Words>555</Words>
  <Application>Microsoft Macintosh PowerPoint</Application>
  <PresentationFormat>Экран (4:3)</PresentationFormat>
  <Paragraphs>97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Круглова Ольга</dc:creator>
  <cp:lastModifiedBy>Anastasia Gutnikova</cp:lastModifiedBy>
  <cp:revision>58</cp:revision>
  <dcterms:created xsi:type="dcterms:W3CDTF">2014-12-12T07:42:42Z</dcterms:created>
  <dcterms:modified xsi:type="dcterms:W3CDTF">2015-09-21T22:35:08Z</dcterms:modified>
</cp:coreProperties>
</file>