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83" r:id="rId4"/>
    <p:sldId id="309" r:id="rId5"/>
    <p:sldId id="310" r:id="rId6"/>
    <p:sldId id="311" r:id="rId7"/>
    <p:sldId id="312" r:id="rId8"/>
    <p:sldId id="307" r:id="rId9"/>
    <p:sldId id="313" r:id="rId10"/>
    <p:sldId id="314" r:id="rId11"/>
    <p:sldId id="331" r:id="rId12"/>
    <p:sldId id="333" r:id="rId13"/>
    <p:sldId id="334" r:id="rId14"/>
    <p:sldId id="335" r:id="rId15"/>
    <p:sldId id="336" r:id="rId16"/>
    <p:sldId id="340" r:id="rId17"/>
    <p:sldId id="339" r:id="rId18"/>
    <p:sldId id="338" r:id="rId19"/>
    <p:sldId id="341" r:id="rId20"/>
    <p:sldId id="342" r:id="rId21"/>
    <p:sldId id="337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46" r:id="rId30"/>
    <p:sldId id="354" r:id="rId31"/>
    <p:sldId id="355" r:id="rId32"/>
    <p:sldId id="356" r:id="rId33"/>
    <p:sldId id="357" r:id="rId34"/>
    <p:sldId id="358" r:id="rId35"/>
    <p:sldId id="343" r:id="rId36"/>
    <p:sldId id="359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61" r:id="rId45"/>
    <p:sldId id="360" r:id="rId46"/>
    <p:sldId id="28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1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/>
          <a:lstStyle/>
          <a:p>
            <a:r>
              <a:rPr lang="ru-RU" dirty="0"/>
              <a:t>6 месяцев с Минусинском и как изменилось SEO в регионах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286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2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8485" y="2298867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Н</a:t>
            </a:r>
            <a:r>
              <a:rPr lang="ru-RU" sz="4000" b="1" dirty="0" smtClean="0"/>
              <a:t>и </a:t>
            </a:r>
            <a:r>
              <a:rPr lang="ru-RU" sz="4000" b="1" dirty="0"/>
              <a:t>один из сайтов, начавших продвижение </a:t>
            </a:r>
            <a:r>
              <a:rPr lang="ru-RU" sz="4000" b="1" dirty="0" smtClean="0"/>
              <a:t>3-6 месяцев </a:t>
            </a:r>
            <a:r>
              <a:rPr lang="ru-RU" sz="4000" b="1" dirty="0"/>
              <a:t>назад, не попал под Минусинск.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97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1881" y="1223174"/>
            <a:ext cx="1234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Казань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752918"/>
            <a:ext cx="8820472" cy="462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0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" y="1340768"/>
            <a:ext cx="898627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1881" y="1223174"/>
            <a:ext cx="1234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Казань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В зависимости от ссылочной политики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 зависимости от </a:t>
            </a:r>
            <a:r>
              <a:rPr lang="ru-RU" dirty="0" smtClean="0"/>
              <a:t>времени продвижения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 зависимости от использования </a:t>
            </a:r>
            <a:r>
              <a:rPr lang="ru-RU" dirty="0" smtClean="0"/>
              <a:t>дополнительных </a:t>
            </a:r>
            <a:r>
              <a:rPr lang="ru-RU" dirty="0"/>
              <a:t>инструментов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 зависимости от уровня оптимизации</a:t>
            </a:r>
          </a:p>
        </p:txBody>
      </p:sp>
    </p:spTree>
    <p:extLst>
      <p:ext uri="{BB962C8B-B14F-4D97-AF65-F5344CB8AC3E}">
        <p14:creationId xmlns:p14="http://schemas.microsoft.com/office/powerpoint/2010/main" val="5416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46788" y="1412776"/>
            <a:ext cx="88504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0" y="1616369"/>
            <a:ext cx="880657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5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0" y="1700808"/>
            <a:ext cx="8643900" cy="418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7" y="1340768"/>
            <a:ext cx="8642766" cy="442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1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3" y="1394471"/>
            <a:ext cx="8542076" cy="448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7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23528" y="1052737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Когда снимали ссылки?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91625" cy="453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r>
              <a:rPr lang="ru-RU" b="1" dirty="0"/>
              <a:t>Кто м</a:t>
            </a:r>
            <a:r>
              <a:rPr lang="ru-RU" b="1" dirty="0" smtClean="0"/>
              <a:t>ы</a:t>
            </a: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408712" cy="16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281434"/>
            <a:ext cx="85534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67644" y="1768923"/>
            <a:ext cx="7173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Wizard.Sape</a:t>
            </a:r>
            <a:r>
              <a:rPr lang="en-US" dirty="0" smtClean="0"/>
              <a:t> - c</a:t>
            </a:r>
            <a:r>
              <a:rPr lang="ru-RU" dirty="0" smtClean="0"/>
              <a:t>и</a:t>
            </a:r>
            <a:r>
              <a:rPr lang="en-US" dirty="0" smtClean="0"/>
              <a:t>c</a:t>
            </a:r>
            <a:r>
              <a:rPr lang="ru-RU" dirty="0" smtClean="0"/>
              <a:t>тема </a:t>
            </a:r>
            <a:r>
              <a:rPr lang="ru-RU" dirty="0"/>
              <a:t>автоматизации поискового продвижения сайтов </a:t>
            </a:r>
          </a:p>
        </p:txBody>
      </p:sp>
    </p:spTree>
    <p:extLst>
      <p:ext uri="{BB962C8B-B14F-4D97-AF65-F5344CB8AC3E}">
        <p14:creationId xmlns:p14="http://schemas.microsoft.com/office/powerpoint/2010/main" val="33495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23528" y="1052737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Эффективные показы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" y="1944752"/>
            <a:ext cx="8954502" cy="437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323528" y="22048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А как в других регионах?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37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7" y="1770194"/>
            <a:ext cx="8633346" cy="41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31540" y="1412776"/>
            <a:ext cx="82809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" y="1412776"/>
            <a:ext cx="8985077" cy="433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0" y="1556792"/>
            <a:ext cx="8424100" cy="40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0" y="1556792"/>
            <a:ext cx="8424100" cy="40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300192" y="1916832"/>
            <a:ext cx="2664296" cy="41044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1340768"/>
            <a:ext cx="8244408" cy="44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95536" y="1628800"/>
            <a:ext cx="864096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Резкий рост числа ссылок из каталогов и закладок.</a:t>
            </a:r>
          </a:p>
          <a:p>
            <a:endParaRPr lang="ru-RU" sz="3200" dirty="0" smtClean="0"/>
          </a:p>
          <a:p>
            <a:r>
              <a:rPr lang="ru-RU" sz="3200" i="1" dirty="0" smtClean="0"/>
              <a:t>Соотношение числа разных типов ссылок?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8078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507652" y="2420888"/>
            <a:ext cx="7885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Вечные ссылки в </a:t>
            </a:r>
            <a:r>
              <a:rPr lang="en-US" sz="3200" dirty="0" err="1" smtClean="0"/>
              <a:t>Wizard.Sape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100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/>
              <a:t>Минусинск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692457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15 апреля 2015 года</a:t>
            </a:r>
            <a:r>
              <a:rPr lang="ru-RU" b="1" dirty="0"/>
              <a:t> был анонсирован Минусинск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0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91725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3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8" y="1556792"/>
            <a:ext cx="8846784" cy="39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95536" y="2636912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Сайты пытавшиеся заменить арендные ссылки на вечные ссылки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67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95536" y="2636912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Сайты пытавшиеся заменить арендные ссылки на вечные ссылки.</a:t>
            </a:r>
          </a:p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969930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Закупка на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73%</a:t>
            </a:r>
            <a:r>
              <a:rPr lang="ru-RU" dirty="0" smtClean="0"/>
              <a:t> </a:t>
            </a:r>
            <a:r>
              <a:rPr lang="ru-RU" dirty="0"/>
              <a:t>ключевых слов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Компенсация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31%</a:t>
            </a:r>
            <a:r>
              <a:rPr lang="ru-RU" dirty="0" smtClean="0"/>
              <a:t> </a:t>
            </a:r>
            <a:r>
              <a:rPr lang="ru-RU" dirty="0"/>
              <a:t>арендных ссылок</a:t>
            </a:r>
          </a:p>
        </p:txBody>
      </p:sp>
    </p:spTree>
    <p:extLst>
      <p:ext uri="{BB962C8B-B14F-4D97-AF65-F5344CB8AC3E}">
        <p14:creationId xmlns:p14="http://schemas.microsoft.com/office/powerpoint/2010/main" val="9683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0" y="1628800"/>
            <a:ext cx="874235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738537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Влияние уровня оптимизации продвигаемых страниц</a:t>
            </a:r>
          </a:p>
        </p:txBody>
      </p:sp>
    </p:spTree>
    <p:extLst>
      <p:ext uri="{BB962C8B-B14F-4D97-AF65-F5344CB8AC3E}">
        <p14:creationId xmlns:p14="http://schemas.microsoft.com/office/powerpoint/2010/main" val="38728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249678" y="1484784"/>
            <a:ext cx="687621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Текстовая оптимизация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2" y="1412776"/>
            <a:ext cx="879408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Текстовая оптимизация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324404"/>
            <a:ext cx="7200800" cy="4536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3265820"/>
            <a:ext cx="74892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Текстовый анализ в </a:t>
            </a:r>
            <a:r>
              <a:rPr lang="en-US" sz="2800" b="1" dirty="0" err="1" smtClean="0"/>
              <a:t>Wizard.Sape</a:t>
            </a:r>
            <a:r>
              <a:rPr lang="en-US" sz="2800" b="1" dirty="0" smtClean="0"/>
              <a:t> </a:t>
            </a:r>
            <a:r>
              <a:rPr lang="ru-RU" sz="2800" b="1" dirty="0" smtClean="0"/>
              <a:t>– БЕСПЛАТНО!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77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/>
              <a:t>Контекст или </a:t>
            </a:r>
            <a:r>
              <a:rPr lang="en-US" sz="3200" dirty="0"/>
              <a:t>SEO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/>
              <a:t>Минусинск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692457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15 апреля 2015 года</a:t>
            </a:r>
            <a:r>
              <a:rPr lang="ru-RU" b="1" dirty="0"/>
              <a:t> был анонсирован </a:t>
            </a:r>
            <a:r>
              <a:rPr lang="ru-RU" b="1" dirty="0" smtClean="0"/>
              <a:t>Минусинск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/>
              <a:t>9000 </a:t>
            </a:r>
            <a:r>
              <a:rPr lang="ru-RU" b="1" u="sng" dirty="0"/>
              <a:t>сайтов </a:t>
            </a:r>
            <a:r>
              <a:rPr lang="ru-RU" b="1" dirty="0"/>
              <a:t>получили предупреждение в webmaster.yandex.ru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2633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/>
              <a:t>Контекст или </a:t>
            </a:r>
            <a:r>
              <a:rPr lang="en-US" sz="3200" dirty="0"/>
              <a:t>SEO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00641"/>
              </p:ext>
            </p:extLst>
          </p:nvPr>
        </p:nvGraphicFramePr>
        <p:xfrm>
          <a:off x="611560" y="1556792"/>
          <a:ext cx="7920880" cy="477279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6840760"/>
                <a:gridCol w="1080120"/>
              </a:tblGrid>
              <a:tr h="1071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  Процент </a:t>
                      </a:r>
                      <a:r>
                        <a:rPr lang="ru-RU" sz="2000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сайтов ушедших в контекст (запустили контекст)</a:t>
                      </a:r>
                      <a:endParaRPr lang="ru-RU" sz="20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8,3%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54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  Сайты</a:t>
                      </a:r>
                      <a:r>
                        <a:rPr lang="ru-RU" sz="2000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, увеличившие долю контекста</a:t>
                      </a:r>
                      <a:endParaRPr lang="ru-RU" sz="20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22,2%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54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  % </a:t>
                      </a:r>
                      <a:r>
                        <a:rPr lang="ru-RU" sz="2000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трафика, удалось компенсировать</a:t>
                      </a:r>
                      <a:endParaRPr lang="ru-RU" sz="20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51,6%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916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  Траты </a:t>
                      </a:r>
                      <a:r>
                        <a:rPr lang="ru-RU" sz="2000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увеличиваются на (на контекст)</a:t>
                      </a:r>
                      <a:endParaRPr lang="ru-RU" sz="20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1165,5%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Попробовать </a:t>
            </a:r>
            <a:r>
              <a:rPr lang="en-US" sz="3200" dirty="0" err="1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Попробовать </a:t>
            </a:r>
            <a:r>
              <a:rPr lang="en-US" sz="3200" dirty="0" err="1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2852936"/>
            <a:ext cx="275011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БЕСПЛАТНО*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093296"/>
            <a:ext cx="450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*Предложение </a:t>
            </a:r>
            <a:r>
              <a:rPr lang="ru-RU" dirty="0"/>
              <a:t>- только для новых доменов</a:t>
            </a:r>
          </a:p>
        </p:txBody>
      </p:sp>
    </p:spTree>
    <p:extLst>
      <p:ext uri="{BB962C8B-B14F-4D97-AF65-F5344CB8AC3E}">
        <p14:creationId xmlns:p14="http://schemas.microsoft.com/office/powerpoint/2010/main" val="36646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Попробовать </a:t>
            </a:r>
            <a:r>
              <a:rPr lang="en-US" sz="3200" dirty="0" err="1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1288" y="2996951"/>
            <a:ext cx="5827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  <a:t>www.seowizard.ru/promocodes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628800"/>
            <a:ext cx="7542258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7200" dirty="0"/>
              <a:t>seoconference2015</a:t>
            </a:r>
            <a:endParaRPr lang="ru-RU" sz="7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39330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Активировать до 01.10.2015</a:t>
            </a:r>
          </a:p>
          <a:p>
            <a:r>
              <a:rPr lang="ru-RU" sz="2800" dirty="0"/>
              <a:t>Срок работы – 60 дней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093296"/>
            <a:ext cx="450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*Предложение </a:t>
            </a:r>
            <a:r>
              <a:rPr lang="ru-RU" dirty="0"/>
              <a:t>- только для новых доменов</a:t>
            </a:r>
          </a:p>
        </p:txBody>
      </p:sp>
    </p:spTree>
    <p:extLst>
      <p:ext uri="{BB962C8B-B14F-4D97-AF65-F5344CB8AC3E}">
        <p14:creationId xmlns:p14="http://schemas.microsoft.com/office/powerpoint/2010/main" val="7401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Попробовать </a:t>
            </a:r>
            <a:r>
              <a:rPr lang="en-US" sz="3200" dirty="0" err="1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1288" y="2996951"/>
            <a:ext cx="5827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  <a:t>www.seowizard.ru/promocodes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628800"/>
            <a:ext cx="7542258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7200" dirty="0"/>
              <a:t>seoconference2015</a:t>
            </a:r>
            <a:endParaRPr lang="ru-RU" sz="7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39330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Активировать до 01.10.2015</a:t>
            </a:r>
          </a:p>
          <a:p>
            <a:r>
              <a:rPr lang="ru-RU" sz="2800" dirty="0"/>
              <a:t>Срок работы – 60 дней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093296"/>
            <a:ext cx="450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*Предложение </a:t>
            </a:r>
            <a:r>
              <a:rPr lang="ru-RU" dirty="0"/>
              <a:t>- только для новых доменов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05064"/>
            <a:ext cx="828092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/>
              <a:t>После оптимизации текстов </a:t>
            </a:r>
            <a:r>
              <a:rPr lang="ru-RU" sz="4400" dirty="0" smtClean="0"/>
              <a:t>       +1 бесплатный месяц!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16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86767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Вместо заключения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556792"/>
            <a:ext cx="7329507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Не спешите удалять все </a:t>
            </a:r>
            <a:r>
              <a:rPr lang="ru-RU" sz="2800" b="1" i="1" dirty="0" smtClean="0"/>
              <a:t>ссылки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Используйте разные источники </a:t>
            </a:r>
            <a:r>
              <a:rPr lang="ru-RU" sz="2800" b="1" i="1" dirty="0" smtClean="0"/>
              <a:t>ссылок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Увеличьте процент </a:t>
            </a:r>
            <a:r>
              <a:rPr lang="ru-RU" sz="2800" b="1" i="1" dirty="0" err="1"/>
              <a:t>безанкорных</a:t>
            </a:r>
            <a:r>
              <a:rPr lang="ru-RU" sz="2800" b="1" i="1" dirty="0"/>
              <a:t> </a:t>
            </a:r>
            <a:r>
              <a:rPr lang="ru-RU" sz="2800" b="1" i="1" dirty="0" smtClean="0"/>
              <a:t>ссылок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Оптимизируйте продвигаемые страницы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Подключайте рекламный </a:t>
            </a:r>
            <a:r>
              <a:rPr lang="ru-RU" sz="2800" b="1" i="1" dirty="0"/>
              <a:t>трафик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8266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76470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37" y="406445"/>
            <a:ext cx="3286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81831" y="2224881"/>
            <a:ext cx="778033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dirty="0">
                <a:solidFill>
                  <a:srgbClr val="6798BA"/>
                </a:solidFill>
                <a:latin typeface="Verdana" pitchFamily="32" charset="0"/>
              </a:rPr>
              <a:t>Вопросы</a:t>
            </a:r>
            <a:r>
              <a:rPr lang="ru-RU" altLang="ru-RU" sz="3200" dirty="0" smtClean="0">
                <a:solidFill>
                  <a:srgbClr val="6798BA"/>
                </a:solidFill>
                <a:latin typeface="Verdana" pitchFamily="32" charset="0"/>
              </a:rPr>
              <a:t>?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ru-RU" sz="3200" dirty="0">
                <a:solidFill>
                  <a:srgbClr val="6798BA"/>
                </a:solidFill>
                <a:latin typeface="Verdana" pitchFamily="32" charset="0"/>
              </a:rPr>
              <a:t>vk.com/</a:t>
            </a:r>
            <a:r>
              <a:rPr lang="en-US" altLang="ru-RU" sz="3200" dirty="0" err="1">
                <a:solidFill>
                  <a:srgbClr val="6798BA"/>
                </a:solidFill>
                <a:latin typeface="Verdana" pitchFamily="32" charset="0"/>
              </a:rPr>
              <a:t>seowizard</a:t>
            </a:r>
            <a:r>
              <a:rPr lang="en-US" altLang="ru-RU" sz="3200" dirty="0">
                <a:solidFill>
                  <a:srgbClr val="6798BA"/>
                </a:solidFill>
                <a:latin typeface="Verdana" pitchFamily="32" charset="0"/>
              </a:rPr>
              <a:t/>
            </a:r>
            <a:br>
              <a:rPr lang="en-US" altLang="ru-RU" sz="3200" dirty="0">
                <a:solidFill>
                  <a:srgbClr val="6798BA"/>
                </a:solidFill>
                <a:latin typeface="Verdana" pitchFamily="32" charset="0"/>
              </a:rPr>
            </a:br>
            <a:r>
              <a:rPr lang="en-US" altLang="ru-RU" sz="3200" dirty="0">
                <a:solidFill>
                  <a:srgbClr val="6798BA"/>
                </a:solidFill>
                <a:latin typeface="Verdana" pitchFamily="32" charset="0"/>
              </a:rPr>
              <a:t>Blog.sape.ru</a:t>
            </a:r>
            <a:br>
              <a:rPr lang="en-US" altLang="ru-RU" sz="3200" dirty="0">
                <a:solidFill>
                  <a:srgbClr val="6798BA"/>
                </a:solidFill>
                <a:latin typeface="Verdana" pitchFamily="32" charset="0"/>
              </a:rPr>
            </a:br>
            <a:r>
              <a:rPr lang="en-US" altLang="ru-RU" sz="3200" dirty="0">
                <a:solidFill>
                  <a:srgbClr val="6798BA"/>
                </a:solidFill>
                <a:latin typeface="Verdana" pitchFamily="32" charset="0"/>
              </a:rPr>
              <a:t>us@sape.ru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2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/>
              <a:t>Минусинск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692457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15 апреля 2015 года</a:t>
            </a:r>
            <a:r>
              <a:rPr lang="ru-RU" b="1" dirty="0"/>
              <a:t> был анонсирован </a:t>
            </a:r>
            <a:r>
              <a:rPr lang="ru-RU" b="1" dirty="0" smtClean="0"/>
              <a:t>Минусинск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/>
              <a:t>9000 </a:t>
            </a:r>
            <a:r>
              <a:rPr lang="ru-RU" b="1" u="sng" dirty="0"/>
              <a:t>сайтов </a:t>
            </a:r>
            <a:r>
              <a:rPr lang="ru-RU" b="1" dirty="0"/>
              <a:t>получили предупреждение в webmaster.yandex.ru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Дата релиза в поиске: </a:t>
            </a:r>
            <a:r>
              <a:rPr lang="ru-RU" b="1" i="1" dirty="0"/>
              <a:t>15 мая 2015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84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/>
              <a:t>Минусинск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692457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15 апреля 2015 года</a:t>
            </a:r>
            <a:r>
              <a:rPr lang="ru-RU" b="1" dirty="0"/>
              <a:t> был анонсирован </a:t>
            </a:r>
            <a:r>
              <a:rPr lang="ru-RU" b="1" dirty="0" smtClean="0"/>
              <a:t>Минусинск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/>
              <a:t>9000 </a:t>
            </a:r>
            <a:r>
              <a:rPr lang="ru-RU" b="1" u="sng" dirty="0"/>
              <a:t>сайтов </a:t>
            </a:r>
            <a:r>
              <a:rPr lang="ru-RU" b="1" dirty="0"/>
              <a:t>получили предупреждение в webmaster.yandex.ru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Дата релиза в поиске: </a:t>
            </a:r>
            <a:r>
              <a:rPr lang="ru-RU" b="1" i="1" dirty="0"/>
              <a:t>15 мая 2015 </a:t>
            </a:r>
            <a:endParaRPr lang="ru-RU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Санкции:  </a:t>
            </a:r>
            <a:r>
              <a:rPr lang="ru-RU" b="1" dirty="0"/>
              <a:t>за абсолютное и относительное количество SEO-ссылок </a:t>
            </a:r>
          </a:p>
        </p:txBody>
      </p:sp>
    </p:spTree>
    <p:extLst>
      <p:ext uri="{BB962C8B-B14F-4D97-AF65-F5344CB8AC3E}">
        <p14:creationId xmlns:p14="http://schemas.microsoft.com/office/powerpoint/2010/main" val="8182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/>
              <a:t>Минусинск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692457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15 апреля 2015 года</a:t>
            </a:r>
            <a:r>
              <a:rPr lang="ru-RU" b="1" dirty="0"/>
              <a:t> был анонсирован </a:t>
            </a:r>
            <a:r>
              <a:rPr lang="ru-RU" b="1" dirty="0" smtClean="0"/>
              <a:t>Минусинск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/>
              <a:t>9000 </a:t>
            </a:r>
            <a:r>
              <a:rPr lang="ru-RU" b="1" u="sng" dirty="0"/>
              <a:t>сайтов </a:t>
            </a:r>
            <a:r>
              <a:rPr lang="ru-RU" b="1" dirty="0"/>
              <a:t>получили предупреждение в webmaster.yandex.ru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Дата релиза в поиске: </a:t>
            </a:r>
            <a:r>
              <a:rPr lang="ru-RU" b="1" i="1" dirty="0"/>
              <a:t>15 мая 2015 </a:t>
            </a:r>
            <a:endParaRPr lang="ru-RU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Санкции:  </a:t>
            </a:r>
            <a:r>
              <a:rPr lang="ru-RU" b="1" dirty="0"/>
              <a:t>за абсолютное и относительное количество </a:t>
            </a:r>
            <a:r>
              <a:rPr lang="ru-RU" b="1" dirty="0" smtClean="0"/>
              <a:t>SEO-ссылок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Как проявляется: </a:t>
            </a:r>
            <a:r>
              <a:rPr lang="ru-RU" b="1" dirty="0"/>
              <a:t>понижение позиций по ВСЕМ запросам </a:t>
            </a:r>
            <a:r>
              <a:rPr lang="ru-RU" b="1" dirty="0" smtClean="0"/>
              <a:t>на 10 - 20 </a:t>
            </a:r>
            <a:r>
              <a:rPr lang="ru-RU" b="1" dirty="0"/>
              <a:t>пунктов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16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556792"/>
            <a:ext cx="657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0,02% </a:t>
            </a:r>
            <a:r>
              <a:rPr lang="ru-RU" dirty="0"/>
              <a:t>из </a:t>
            </a:r>
            <a:r>
              <a:rPr lang="ru-RU" dirty="0" smtClean="0"/>
              <a:t>сайтов </a:t>
            </a:r>
            <a:r>
              <a:rPr lang="en-US" dirty="0" err="1" smtClean="0"/>
              <a:t>Wizard.Sape</a:t>
            </a:r>
            <a:r>
              <a:rPr lang="en-US" dirty="0" smtClean="0"/>
              <a:t> </a:t>
            </a:r>
            <a:r>
              <a:rPr lang="ru-RU" dirty="0" smtClean="0"/>
              <a:t>в первой волне попали под санкции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1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6 </a:t>
            </a:r>
            <a:r>
              <a:rPr lang="ru-RU" sz="3200" dirty="0" smtClean="0"/>
              <a:t>мес. </a:t>
            </a:r>
            <a:r>
              <a:rPr lang="ru-RU" sz="3200" dirty="0"/>
              <a:t>с</a:t>
            </a:r>
            <a:r>
              <a:rPr lang="ru-RU" sz="3200" dirty="0" smtClean="0"/>
              <a:t> Минусинском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556792"/>
            <a:ext cx="657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0,02% </a:t>
            </a:r>
            <a:r>
              <a:rPr lang="ru-RU" dirty="0"/>
              <a:t>из </a:t>
            </a:r>
            <a:r>
              <a:rPr lang="ru-RU" dirty="0" smtClean="0"/>
              <a:t>сайтов </a:t>
            </a:r>
            <a:r>
              <a:rPr lang="en-US" dirty="0" err="1" smtClean="0"/>
              <a:t>Wizard.Sape</a:t>
            </a:r>
            <a:r>
              <a:rPr lang="en-US" dirty="0" smtClean="0"/>
              <a:t> </a:t>
            </a:r>
            <a:r>
              <a:rPr lang="ru-RU" dirty="0" smtClean="0"/>
              <a:t>в первой волне попали под санкции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949778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21105" y="586876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Каждая следующая волна Минусинска, «накрывала» все меньшее количество проектов в системе.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1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557</Words>
  <Application>Microsoft Office PowerPoint</Application>
  <PresentationFormat>Экран (4:3)</PresentationFormat>
  <Paragraphs>117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6 месяцев с Минусинском и как изменилось SEO в регионах</vt:lpstr>
      <vt:lpstr>Кто мы</vt:lpstr>
      <vt:lpstr>Минусинск</vt:lpstr>
      <vt:lpstr>Минусинск</vt:lpstr>
      <vt:lpstr>Минусинск</vt:lpstr>
      <vt:lpstr>Минусинск</vt:lpstr>
      <vt:lpstr>Минусинск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Статистика Wizard.Sape. 6 мес. с Минусинском</vt:lpstr>
      <vt:lpstr>Текстовая оптимизация</vt:lpstr>
      <vt:lpstr>Текстовая оптимизация</vt:lpstr>
      <vt:lpstr>Контекст или SEO</vt:lpstr>
      <vt:lpstr>Контекст или SEO</vt:lpstr>
      <vt:lpstr>Попробовать Wizard.Sape</vt:lpstr>
      <vt:lpstr>Попробовать Wizard.Sape</vt:lpstr>
      <vt:lpstr>Попробовать Wizard.Sape</vt:lpstr>
      <vt:lpstr>Попробовать Wizard.Sape</vt:lpstr>
      <vt:lpstr>Вместо заключения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сайтов за МКАД</dc:title>
  <dc:creator>User</dc:creator>
  <cp:lastModifiedBy>Lily Bikchantaeva</cp:lastModifiedBy>
  <cp:revision>104</cp:revision>
  <dcterms:created xsi:type="dcterms:W3CDTF">2014-08-22T09:11:19Z</dcterms:created>
  <dcterms:modified xsi:type="dcterms:W3CDTF">2015-09-22T11:02:44Z</dcterms:modified>
</cp:coreProperties>
</file>